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8" r:id="rId4"/>
    <p:sldId id="264" r:id="rId5"/>
    <p:sldId id="295" r:id="rId6"/>
    <p:sldId id="298" r:id="rId7"/>
    <p:sldId id="296" r:id="rId8"/>
    <p:sldId id="304" r:id="rId9"/>
    <p:sldId id="308" r:id="rId10"/>
    <p:sldId id="297" r:id="rId11"/>
    <p:sldId id="303" r:id="rId12"/>
    <p:sldId id="307" r:id="rId13"/>
    <p:sldId id="305" r:id="rId14"/>
    <p:sldId id="309" r:id="rId15"/>
    <p:sldId id="310" r:id="rId16"/>
    <p:sldId id="292" r:id="rId17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459" y="-523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200" baseline="0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перспективного ПП в натуральных показателях  </a:t>
            </a:r>
            <a:endParaRPr lang="ru-RU" sz="1200" dirty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view3D>
      <c:rotX val="6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015893199366735E-2"/>
          <c:y val="0.22341100031031036"/>
          <c:w val="0.62485407437368068"/>
          <c:h val="0.74238853728896026"/>
        </c:manualLayout>
      </c:layout>
      <c:pie3DChart>
        <c:varyColors val="1"/>
        <c:ser>
          <c:idx val="0"/>
          <c:order val="0"/>
          <c:tx>
            <c:v>Упаковки</c:v>
          </c:tx>
          <c:explosion val="25"/>
          <c:dPt>
            <c:idx val="0"/>
            <c:bubble3D val="0"/>
            <c:explosion val="0"/>
          </c:dPt>
          <c:dLbls>
            <c:dLbl>
              <c:idx val="0"/>
              <c:layout>
                <c:manualLayout>
                  <c:x val="-4.0089478362053337E-2"/>
                  <c:y val="0.153088103847047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538416784100015E-2"/>
                  <c:y val="-1.88078849824766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7799922815593588E-2"/>
                  <c:y val="-0.11660699316237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8823263311767384E-18"/>
                  <c:y val="-7.15197860681494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9379844961240327E-2"/>
                  <c:y val="-3.06513368863497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'Портфель Баз'!$A$2:$A$7</c:f>
              <c:strCache>
                <c:ptCount val="6"/>
                <c:pt idx="0">
                  <c:v>Антибиотики</c:v>
                </c:pt>
                <c:pt idx="1">
                  <c:v>Онкологические препараты</c:v>
                </c:pt>
                <c:pt idx="2">
                  <c:v>Пероральные гипогликемические препараты</c:v>
                </c:pt>
                <c:pt idx="3">
                  <c:v>Препараты разных фармгрупп</c:v>
                </c:pt>
                <c:pt idx="4">
                  <c:v>Противотуберкулезные препараты</c:v>
                </c:pt>
                <c:pt idx="5">
                  <c:v>Сердечно-сосудистые препараты</c:v>
                </c:pt>
              </c:strCache>
            </c:strRef>
          </c:cat>
          <c:val>
            <c:numRef>
              <c:f>'Портфель Баз'!$B$2:$B$7</c:f>
              <c:numCache>
                <c:formatCode>#,##0.00</c:formatCode>
                <c:ptCount val="6"/>
                <c:pt idx="0">
                  <c:v>50005.243330363541</c:v>
                </c:pt>
                <c:pt idx="1">
                  <c:v>43.79999999999999</c:v>
                </c:pt>
                <c:pt idx="2">
                  <c:v>3396.2373062647075</c:v>
                </c:pt>
                <c:pt idx="3">
                  <c:v>9186.9026883220122</c:v>
                </c:pt>
                <c:pt idx="4">
                  <c:v>559.65</c:v>
                </c:pt>
                <c:pt idx="5">
                  <c:v>13478.188776417119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441930428782776"/>
          <c:y val="0.16277863065719972"/>
          <c:w val="0.30449336647779879"/>
          <c:h val="0.7941251477108604"/>
        </c:manualLayout>
      </c:layout>
      <c:overlay val="0"/>
      <c:txPr>
        <a:bodyPr/>
        <a:lstStyle/>
        <a:p>
          <a:pPr rtl="0">
            <a:defRPr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1755A6"/>
                </a:solidFill>
              </a:defRPr>
            </a:pPr>
            <a:r>
              <a:rPr lang="ru-RU" sz="1200" baseline="0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перспективного ПП в стоимостном выражении </a:t>
            </a:r>
            <a:endParaRPr lang="ru-RU" sz="1200" dirty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80584969725586E-2"/>
          <c:y val="0.20804827728692912"/>
          <c:w val="0.5841946380957671"/>
          <c:h val="0.72306512726656103"/>
        </c:manualLayout>
      </c:layout>
      <c:pie3DChart>
        <c:varyColors val="1"/>
        <c:ser>
          <c:idx val="0"/>
          <c:order val="0"/>
          <c:tx>
            <c:v>Выручка</c:v>
          </c:tx>
          <c:explosion val="19"/>
          <c:dPt>
            <c:idx val="0"/>
            <c:bubble3D val="0"/>
            <c:explosion val="0"/>
          </c:dPt>
          <c:dLbls>
            <c:dLbl>
              <c:idx val="0"/>
              <c:layout>
                <c:manualLayout>
                  <c:x val="-6.1684416017267922E-2"/>
                  <c:y val="-0.1732306763137963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5271317829457363E-2"/>
                  <c:y val="3.06513368863499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6.81140819696661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0.1021711229544992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8449459805896357E-2"/>
                  <c:y val="-7.83311942651161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7519379844961239E-2"/>
                  <c:y val="-7.15197860681494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'Портфель Баз'!$A$2:$A$7</c:f>
              <c:strCache>
                <c:ptCount val="6"/>
                <c:pt idx="0">
                  <c:v>Антибиотики</c:v>
                </c:pt>
                <c:pt idx="1">
                  <c:v>Онкологические препараты</c:v>
                </c:pt>
                <c:pt idx="2">
                  <c:v>Пероральные гипогликемические препараты</c:v>
                </c:pt>
                <c:pt idx="3">
                  <c:v>Препараты разных фармгрупп</c:v>
                </c:pt>
                <c:pt idx="4">
                  <c:v>Противотуберкулезные препараты</c:v>
                </c:pt>
                <c:pt idx="5">
                  <c:v>Сердечно-сосудистые препараты</c:v>
                </c:pt>
              </c:strCache>
            </c:strRef>
          </c:cat>
          <c:val>
            <c:numRef>
              <c:f>'Портфель Баз'!$C$2:$C$7</c:f>
              <c:numCache>
                <c:formatCode>#,##0.00</c:formatCode>
                <c:ptCount val="6"/>
                <c:pt idx="0">
                  <c:v>2859786.5224762522</c:v>
                </c:pt>
                <c:pt idx="1">
                  <c:v>1077912.7137920689</c:v>
                </c:pt>
                <c:pt idx="2">
                  <c:v>462231.25731909531</c:v>
                </c:pt>
                <c:pt idx="3">
                  <c:v>990102.74206158123</c:v>
                </c:pt>
                <c:pt idx="4">
                  <c:v>175508.42611890583</c:v>
                </c:pt>
                <c:pt idx="5">
                  <c:v>760508.75394494296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150550732458311"/>
          <c:y val="0.1520144390353195"/>
          <c:w val="0.34085756344533147"/>
          <c:h val="0.77706192785109451"/>
        </c:manualLayout>
      </c:layout>
      <c:overlay val="0"/>
      <c:txPr>
        <a:bodyPr/>
        <a:lstStyle/>
        <a:p>
          <a:pPr rtl="0">
            <a:defRPr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92040-8C42-418C-8FAD-1B47F648410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277378B-FD0E-4C9C-BAC4-F6C7F8DF12AA}">
      <dgm:prSet/>
      <dgm:spPr/>
      <dgm:t>
        <a:bodyPr/>
        <a:lstStyle/>
        <a:p>
          <a:pPr rtl="0"/>
          <a:r>
            <a:rPr lang="ru-RU" smtClean="0"/>
            <a:t>Субсидии из областного бюджета;</a:t>
          </a:r>
          <a:endParaRPr lang="ru-RU"/>
        </a:p>
      </dgm:t>
    </dgm:pt>
    <dgm:pt modelId="{D2E853AA-D898-4AA2-AC04-AB4FBD4BEA49}" type="parTrans" cxnId="{BA089357-A709-4228-8132-2550615741B4}">
      <dgm:prSet/>
      <dgm:spPr/>
      <dgm:t>
        <a:bodyPr/>
        <a:lstStyle/>
        <a:p>
          <a:endParaRPr lang="ru-RU"/>
        </a:p>
      </dgm:t>
    </dgm:pt>
    <dgm:pt modelId="{7A980F4C-6A28-44A4-ABF4-51ED1116C0F7}" type="sibTrans" cxnId="{BA089357-A709-4228-8132-2550615741B4}">
      <dgm:prSet/>
      <dgm:spPr/>
      <dgm:t>
        <a:bodyPr/>
        <a:lstStyle/>
        <a:p>
          <a:endParaRPr lang="ru-RU"/>
        </a:p>
      </dgm:t>
    </dgm:pt>
    <dgm:pt modelId="{796369AE-C268-4624-95EC-0326519E6DB5}">
      <dgm:prSet/>
      <dgm:spPr/>
      <dgm:t>
        <a:bodyPr/>
        <a:lstStyle/>
        <a:p>
          <a:pPr rtl="0"/>
          <a:r>
            <a:rPr lang="ru-RU" smtClean="0"/>
            <a:t>Льготы по налогам и другим обязательным платежам;</a:t>
          </a:r>
          <a:endParaRPr lang="ru-RU"/>
        </a:p>
      </dgm:t>
    </dgm:pt>
    <dgm:pt modelId="{7769B2B0-9329-4940-8CD4-EF96A0B46685}" type="parTrans" cxnId="{F0E82C74-313E-4BAB-95D2-C0BBE3562F79}">
      <dgm:prSet/>
      <dgm:spPr/>
      <dgm:t>
        <a:bodyPr/>
        <a:lstStyle/>
        <a:p>
          <a:endParaRPr lang="ru-RU"/>
        </a:p>
      </dgm:t>
    </dgm:pt>
    <dgm:pt modelId="{9852262F-C1FD-46FB-AF5D-89AA6364EAF1}" type="sibTrans" cxnId="{F0E82C74-313E-4BAB-95D2-C0BBE3562F79}">
      <dgm:prSet/>
      <dgm:spPr/>
      <dgm:t>
        <a:bodyPr/>
        <a:lstStyle/>
        <a:p>
          <a:endParaRPr lang="ru-RU"/>
        </a:p>
      </dgm:t>
    </dgm:pt>
    <dgm:pt modelId="{AE592A54-DD4F-4D4E-B9B4-5069EA34D302}">
      <dgm:prSet/>
      <dgm:spPr/>
      <dgm:t>
        <a:bodyPr/>
        <a:lstStyle/>
        <a:p>
          <a:pPr rtl="0"/>
          <a:r>
            <a:rPr lang="ru-RU" smtClean="0"/>
            <a:t>Государственные гарантии области;</a:t>
          </a:r>
          <a:endParaRPr lang="ru-RU"/>
        </a:p>
      </dgm:t>
    </dgm:pt>
    <dgm:pt modelId="{E9A0AD4F-2D62-465A-8D26-39DA8838000B}" type="parTrans" cxnId="{B4E3D6D8-36CE-4945-8E0C-8F75D474D88B}">
      <dgm:prSet/>
      <dgm:spPr/>
      <dgm:t>
        <a:bodyPr/>
        <a:lstStyle/>
        <a:p>
          <a:endParaRPr lang="ru-RU"/>
        </a:p>
      </dgm:t>
    </dgm:pt>
    <dgm:pt modelId="{057F053E-BA90-4D81-913E-7BA01771DD49}" type="sibTrans" cxnId="{B4E3D6D8-36CE-4945-8E0C-8F75D474D88B}">
      <dgm:prSet/>
      <dgm:spPr/>
      <dgm:t>
        <a:bodyPr/>
        <a:lstStyle/>
        <a:p>
          <a:endParaRPr lang="ru-RU"/>
        </a:p>
      </dgm:t>
    </dgm:pt>
    <dgm:pt modelId="{801BD890-EB73-48B6-B2DF-11B9E386FD01}">
      <dgm:prSet/>
      <dgm:spPr/>
      <dgm:t>
        <a:bodyPr/>
        <a:lstStyle/>
        <a:p>
          <a:pPr rtl="0"/>
          <a:r>
            <a:rPr lang="ru-RU" smtClean="0"/>
            <a:t>Предоставление в залог активов залогового фонда области.</a:t>
          </a:r>
          <a:endParaRPr lang="ru-RU"/>
        </a:p>
      </dgm:t>
    </dgm:pt>
    <dgm:pt modelId="{4BE5178B-7E1E-4A32-8D04-DC486239413D}" type="parTrans" cxnId="{14AE218C-8AB7-4ED5-B99A-C626350D7D6E}">
      <dgm:prSet/>
      <dgm:spPr/>
      <dgm:t>
        <a:bodyPr/>
        <a:lstStyle/>
        <a:p>
          <a:endParaRPr lang="ru-RU"/>
        </a:p>
      </dgm:t>
    </dgm:pt>
    <dgm:pt modelId="{D12EE46F-6B8F-44CB-A590-4586152B4D14}" type="sibTrans" cxnId="{14AE218C-8AB7-4ED5-B99A-C626350D7D6E}">
      <dgm:prSet/>
      <dgm:spPr/>
      <dgm:t>
        <a:bodyPr/>
        <a:lstStyle/>
        <a:p>
          <a:endParaRPr lang="ru-RU"/>
        </a:p>
      </dgm:t>
    </dgm:pt>
    <dgm:pt modelId="{F254BBC4-E262-4B77-B313-840E5E1AA23C}" type="pres">
      <dgm:prSet presAssocID="{A7B92040-8C42-418C-8FAD-1B47F648410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9B003F-5106-4985-8A13-95CAAF9D7B47}" type="pres">
      <dgm:prSet presAssocID="{A7B92040-8C42-418C-8FAD-1B47F6484104}" presName="diamond" presStyleLbl="bgShp" presStyleIdx="0" presStyleCnt="1"/>
      <dgm:spPr/>
    </dgm:pt>
    <dgm:pt modelId="{E23FA2AD-73F7-43F4-BD55-486E57723795}" type="pres">
      <dgm:prSet presAssocID="{A7B92040-8C42-418C-8FAD-1B47F648410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DC1EB-76EA-4D64-BCE4-13B35D4C60BD}" type="pres">
      <dgm:prSet presAssocID="{A7B92040-8C42-418C-8FAD-1B47F648410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E0C71-25AD-4557-BFBC-26BC1A24D467}" type="pres">
      <dgm:prSet presAssocID="{A7B92040-8C42-418C-8FAD-1B47F648410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075CA-A5E0-4389-A7D4-6CE62D150989}" type="pres">
      <dgm:prSet presAssocID="{A7B92040-8C42-418C-8FAD-1B47F648410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0614A2-EC57-4450-8072-E0656436493A}" type="presOf" srcId="{796369AE-C268-4624-95EC-0326519E6DB5}" destId="{619DC1EB-76EA-4D64-BCE4-13B35D4C60BD}" srcOrd="0" destOrd="0" presId="urn:microsoft.com/office/officeart/2005/8/layout/matrix3"/>
    <dgm:cxn modelId="{07940669-701A-4D22-BE88-63C5E3A17E22}" type="presOf" srcId="{A7B92040-8C42-418C-8FAD-1B47F6484104}" destId="{F254BBC4-E262-4B77-B313-840E5E1AA23C}" srcOrd="0" destOrd="0" presId="urn:microsoft.com/office/officeart/2005/8/layout/matrix3"/>
    <dgm:cxn modelId="{8E8AF410-E2E8-4650-A608-CCB024A813A5}" type="presOf" srcId="{801BD890-EB73-48B6-B2DF-11B9E386FD01}" destId="{939075CA-A5E0-4389-A7D4-6CE62D150989}" srcOrd="0" destOrd="0" presId="urn:microsoft.com/office/officeart/2005/8/layout/matrix3"/>
    <dgm:cxn modelId="{B4E3D6D8-36CE-4945-8E0C-8F75D474D88B}" srcId="{A7B92040-8C42-418C-8FAD-1B47F6484104}" destId="{AE592A54-DD4F-4D4E-B9B4-5069EA34D302}" srcOrd="2" destOrd="0" parTransId="{E9A0AD4F-2D62-465A-8D26-39DA8838000B}" sibTransId="{057F053E-BA90-4D81-913E-7BA01771DD49}"/>
    <dgm:cxn modelId="{C7EFA75B-5308-4E85-AB48-AE862BE69905}" type="presOf" srcId="{AE592A54-DD4F-4D4E-B9B4-5069EA34D302}" destId="{679E0C71-25AD-4557-BFBC-26BC1A24D467}" srcOrd="0" destOrd="0" presId="urn:microsoft.com/office/officeart/2005/8/layout/matrix3"/>
    <dgm:cxn modelId="{BA089357-A709-4228-8132-2550615741B4}" srcId="{A7B92040-8C42-418C-8FAD-1B47F6484104}" destId="{0277378B-FD0E-4C9C-BAC4-F6C7F8DF12AA}" srcOrd="0" destOrd="0" parTransId="{D2E853AA-D898-4AA2-AC04-AB4FBD4BEA49}" sibTransId="{7A980F4C-6A28-44A4-ABF4-51ED1116C0F7}"/>
    <dgm:cxn modelId="{F0E82C74-313E-4BAB-95D2-C0BBE3562F79}" srcId="{A7B92040-8C42-418C-8FAD-1B47F6484104}" destId="{796369AE-C268-4624-95EC-0326519E6DB5}" srcOrd="1" destOrd="0" parTransId="{7769B2B0-9329-4940-8CD4-EF96A0B46685}" sibTransId="{9852262F-C1FD-46FB-AF5D-89AA6364EAF1}"/>
    <dgm:cxn modelId="{14AE218C-8AB7-4ED5-B99A-C626350D7D6E}" srcId="{A7B92040-8C42-418C-8FAD-1B47F6484104}" destId="{801BD890-EB73-48B6-B2DF-11B9E386FD01}" srcOrd="3" destOrd="0" parTransId="{4BE5178B-7E1E-4A32-8D04-DC486239413D}" sibTransId="{D12EE46F-6B8F-44CB-A590-4586152B4D14}"/>
    <dgm:cxn modelId="{64F87CDC-29C5-4B6B-8C4F-546458208B30}" type="presOf" srcId="{0277378B-FD0E-4C9C-BAC4-F6C7F8DF12AA}" destId="{E23FA2AD-73F7-43F4-BD55-486E57723795}" srcOrd="0" destOrd="0" presId="urn:microsoft.com/office/officeart/2005/8/layout/matrix3"/>
    <dgm:cxn modelId="{7C6E1E5C-A809-4B60-999E-7B75243638D5}" type="presParOf" srcId="{F254BBC4-E262-4B77-B313-840E5E1AA23C}" destId="{DF9B003F-5106-4985-8A13-95CAAF9D7B47}" srcOrd="0" destOrd="0" presId="urn:microsoft.com/office/officeart/2005/8/layout/matrix3"/>
    <dgm:cxn modelId="{8C8D5859-0C73-461A-965D-7CF24E1E36A1}" type="presParOf" srcId="{F254BBC4-E262-4B77-B313-840E5E1AA23C}" destId="{E23FA2AD-73F7-43F4-BD55-486E57723795}" srcOrd="1" destOrd="0" presId="urn:microsoft.com/office/officeart/2005/8/layout/matrix3"/>
    <dgm:cxn modelId="{06718DC5-1483-46FB-B85D-4FEE1516F6EE}" type="presParOf" srcId="{F254BBC4-E262-4B77-B313-840E5E1AA23C}" destId="{619DC1EB-76EA-4D64-BCE4-13B35D4C60BD}" srcOrd="2" destOrd="0" presId="urn:microsoft.com/office/officeart/2005/8/layout/matrix3"/>
    <dgm:cxn modelId="{D667261D-12CF-44E4-8A51-BD8406A5F2C0}" type="presParOf" srcId="{F254BBC4-E262-4B77-B313-840E5E1AA23C}" destId="{679E0C71-25AD-4557-BFBC-26BC1A24D467}" srcOrd="3" destOrd="0" presId="urn:microsoft.com/office/officeart/2005/8/layout/matrix3"/>
    <dgm:cxn modelId="{612C624E-E98A-4533-9B53-F7F2624274A2}" type="presParOf" srcId="{F254BBC4-E262-4B77-B313-840E5E1AA23C}" destId="{939075CA-A5E0-4389-A7D4-6CE62D15098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047213-1CC3-40D2-97EE-F2857A81B26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E442BD0-F94C-48FD-906B-791298835CC6}">
      <dgm:prSet/>
      <dgm:spPr/>
      <dgm:t>
        <a:bodyPr/>
        <a:lstStyle/>
        <a:p>
          <a:pPr rtl="0"/>
          <a:r>
            <a:rPr lang="ru-RU" smtClean="0"/>
            <a:t>научно-производственные организации</a:t>
          </a:r>
          <a:endParaRPr lang="ru-RU"/>
        </a:p>
      </dgm:t>
    </dgm:pt>
    <dgm:pt modelId="{2EF031C9-7228-496D-93E1-15AC43D84196}" type="parTrans" cxnId="{C83280EF-1A6E-4534-A2EE-FB3181996CBC}">
      <dgm:prSet/>
      <dgm:spPr/>
      <dgm:t>
        <a:bodyPr/>
        <a:lstStyle/>
        <a:p>
          <a:endParaRPr lang="ru-RU"/>
        </a:p>
      </dgm:t>
    </dgm:pt>
    <dgm:pt modelId="{58B5C3D4-9ED5-42D4-876D-BD4DC3327481}" type="sibTrans" cxnId="{C83280EF-1A6E-4534-A2EE-FB3181996CBC}">
      <dgm:prSet/>
      <dgm:spPr/>
      <dgm:t>
        <a:bodyPr/>
        <a:lstStyle/>
        <a:p>
          <a:endParaRPr lang="ru-RU"/>
        </a:p>
      </dgm:t>
    </dgm:pt>
    <dgm:pt modelId="{4BA9D6A3-C24E-4515-BEBE-4B625547EAAA}">
      <dgm:prSet/>
      <dgm:spPr/>
      <dgm:t>
        <a:bodyPr/>
        <a:lstStyle/>
        <a:p>
          <a:pPr rtl="0"/>
          <a:r>
            <a:rPr lang="ru-RU" dirty="0" smtClean="0"/>
            <a:t>исследовательские организации</a:t>
          </a:r>
          <a:endParaRPr lang="ru-RU" dirty="0"/>
        </a:p>
      </dgm:t>
    </dgm:pt>
    <dgm:pt modelId="{A596A10D-38CE-406C-9E4C-29A2AAC953DF}" type="parTrans" cxnId="{D5175681-835C-42F5-AD4E-E7D20AD398E2}">
      <dgm:prSet/>
      <dgm:spPr/>
      <dgm:t>
        <a:bodyPr/>
        <a:lstStyle/>
        <a:p>
          <a:endParaRPr lang="ru-RU"/>
        </a:p>
      </dgm:t>
    </dgm:pt>
    <dgm:pt modelId="{C613FC5C-A20D-4E94-AA99-50CDC8ACB883}" type="sibTrans" cxnId="{D5175681-835C-42F5-AD4E-E7D20AD398E2}">
      <dgm:prSet/>
      <dgm:spPr/>
      <dgm:t>
        <a:bodyPr/>
        <a:lstStyle/>
        <a:p>
          <a:endParaRPr lang="ru-RU"/>
        </a:p>
      </dgm:t>
    </dgm:pt>
    <dgm:pt modelId="{19B55F1B-18EC-4995-B222-D5F3B763614B}">
      <dgm:prSet/>
      <dgm:spPr/>
      <dgm:t>
        <a:bodyPr/>
        <a:lstStyle/>
        <a:p>
          <a:pPr rtl="0"/>
          <a:r>
            <a:rPr lang="ru-RU" smtClean="0"/>
            <a:t>образовательные учреждения </a:t>
          </a:r>
          <a:endParaRPr lang="ru-RU"/>
        </a:p>
      </dgm:t>
    </dgm:pt>
    <dgm:pt modelId="{7965109F-2AC1-45F1-A67B-18DBFA78CAFD}" type="parTrans" cxnId="{51830794-6424-4791-A12B-33DAB75567D7}">
      <dgm:prSet/>
      <dgm:spPr/>
      <dgm:t>
        <a:bodyPr/>
        <a:lstStyle/>
        <a:p>
          <a:endParaRPr lang="ru-RU"/>
        </a:p>
      </dgm:t>
    </dgm:pt>
    <dgm:pt modelId="{F929A4F3-BD58-488E-9BD2-19093EC78043}" type="sibTrans" cxnId="{51830794-6424-4791-A12B-33DAB75567D7}">
      <dgm:prSet/>
      <dgm:spPr/>
      <dgm:t>
        <a:bodyPr/>
        <a:lstStyle/>
        <a:p>
          <a:endParaRPr lang="ru-RU"/>
        </a:p>
      </dgm:t>
    </dgm:pt>
    <dgm:pt modelId="{EC1C17CC-EE97-481A-A07A-ADCB4DFC8F7F}">
      <dgm:prSet/>
      <dgm:spPr/>
      <dgm:t>
        <a:bodyPr/>
        <a:lstStyle/>
        <a:p>
          <a:pPr rtl="0"/>
          <a:r>
            <a:rPr lang="ru-RU" smtClean="0"/>
            <a:t>производственные предприятия</a:t>
          </a:r>
          <a:endParaRPr lang="ru-RU"/>
        </a:p>
      </dgm:t>
    </dgm:pt>
    <dgm:pt modelId="{B9B394B6-0E2F-415E-A860-0AE2DF212097}" type="parTrans" cxnId="{C2310D1C-8F96-494A-BC66-5139C7806B9B}">
      <dgm:prSet/>
      <dgm:spPr/>
      <dgm:t>
        <a:bodyPr/>
        <a:lstStyle/>
        <a:p>
          <a:endParaRPr lang="ru-RU"/>
        </a:p>
      </dgm:t>
    </dgm:pt>
    <dgm:pt modelId="{99D6D35E-ADD9-4DFC-931E-92D8BFABA614}" type="sibTrans" cxnId="{C2310D1C-8F96-494A-BC66-5139C7806B9B}">
      <dgm:prSet/>
      <dgm:spPr/>
      <dgm:t>
        <a:bodyPr/>
        <a:lstStyle/>
        <a:p>
          <a:endParaRPr lang="ru-RU"/>
        </a:p>
      </dgm:t>
    </dgm:pt>
    <dgm:pt modelId="{2D201D4E-841B-47B4-BC54-CAEC9B16437C}">
      <dgm:prSet/>
      <dgm:spPr/>
      <dgm:t>
        <a:bodyPr/>
        <a:lstStyle/>
        <a:p>
          <a:pPr rtl="0"/>
          <a:r>
            <a:rPr lang="ru-RU" smtClean="0"/>
            <a:t>инновационные фирмы-разработчики </a:t>
          </a:r>
          <a:endParaRPr lang="ru-RU"/>
        </a:p>
      </dgm:t>
    </dgm:pt>
    <dgm:pt modelId="{8F58035F-04E0-4158-8151-8FD23C30688E}" type="parTrans" cxnId="{76A4BFA2-1940-4A31-A385-CFD7321C1A4F}">
      <dgm:prSet/>
      <dgm:spPr/>
      <dgm:t>
        <a:bodyPr/>
        <a:lstStyle/>
        <a:p>
          <a:endParaRPr lang="ru-RU"/>
        </a:p>
      </dgm:t>
    </dgm:pt>
    <dgm:pt modelId="{4411D6E6-F1DA-4526-8A1A-66911FEFB43F}" type="sibTrans" cxnId="{76A4BFA2-1940-4A31-A385-CFD7321C1A4F}">
      <dgm:prSet/>
      <dgm:spPr/>
      <dgm:t>
        <a:bodyPr/>
        <a:lstStyle/>
        <a:p>
          <a:endParaRPr lang="ru-RU"/>
        </a:p>
      </dgm:t>
    </dgm:pt>
    <dgm:pt modelId="{964523A6-2CB0-496D-B4B6-E2F3EDD171E6}">
      <dgm:prSet/>
      <dgm:spPr/>
      <dgm:t>
        <a:bodyPr/>
        <a:lstStyle/>
        <a:p>
          <a:pPr rtl="0"/>
          <a:r>
            <a:rPr lang="ru-RU" smtClean="0"/>
            <a:t>поставщики оборудования </a:t>
          </a:r>
          <a:endParaRPr lang="ru-RU"/>
        </a:p>
      </dgm:t>
    </dgm:pt>
    <dgm:pt modelId="{63A0370C-6FED-49FA-815E-9755A2D643F1}" type="parTrans" cxnId="{F78E5897-C547-4AED-A365-338441698276}">
      <dgm:prSet/>
      <dgm:spPr/>
      <dgm:t>
        <a:bodyPr/>
        <a:lstStyle/>
        <a:p>
          <a:endParaRPr lang="ru-RU"/>
        </a:p>
      </dgm:t>
    </dgm:pt>
    <dgm:pt modelId="{3BB03F75-4C7C-47BC-8109-C3C98CF68D20}" type="sibTrans" cxnId="{F78E5897-C547-4AED-A365-338441698276}">
      <dgm:prSet/>
      <dgm:spPr/>
      <dgm:t>
        <a:bodyPr/>
        <a:lstStyle/>
        <a:p>
          <a:endParaRPr lang="ru-RU"/>
        </a:p>
      </dgm:t>
    </dgm:pt>
    <dgm:pt modelId="{32EC7631-F843-4E53-8225-08D70598717C}" type="pres">
      <dgm:prSet presAssocID="{37047213-1CC3-40D2-97EE-F2857A81B2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5C7856-A36D-4C76-B8BA-95AA6FFBFC8E}" type="pres">
      <dgm:prSet presAssocID="{37047213-1CC3-40D2-97EE-F2857A81B26F}" presName="cycle" presStyleCnt="0"/>
      <dgm:spPr/>
    </dgm:pt>
    <dgm:pt modelId="{05C738CC-A2AF-446F-A2C5-FA2D18D5C3CE}" type="pres">
      <dgm:prSet presAssocID="{5E442BD0-F94C-48FD-906B-791298835CC6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144C2-4E9A-4CF3-BC1A-042873E71C3E}" type="pres">
      <dgm:prSet presAssocID="{58B5C3D4-9ED5-42D4-876D-BD4DC3327481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B803AF87-71D8-4855-89A5-BDE247E66237}" type="pres">
      <dgm:prSet presAssocID="{4BA9D6A3-C24E-4515-BEBE-4B625547EAAA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9136A-0988-45E0-A751-C22D091CD277}" type="pres">
      <dgm:prSet presAssocID="{19B55F1B-18EC-4995-B222-D5F3B763614B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7D0E7-188C-404D-A322-8C3E8BE8EB12}" type="pres">
      <dgm:prSet presAssocID="{EC1C17CC-EE97-481A-A07A-ADCB4DFC8F7F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99AB4-DE3A-4E5A-B482-6DE3616C5BAB}" type="pres">
      <dgm:prSet presAssocID="{2D201D4E-841B-47B4-BC54-CAEC9B16437C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C7306-FEC4-436D-8DF1-F26C9A67E591}" type="pres">
      <dgm:prSet presAssocID="{964523A6-2CB0-496D-B4B6-E2F3EDD171E6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3280EF-1A6E-4534-A2EE-FB3181996CBC}" srcId="{37047213-1CC3-40D2-97EE-F2857A81B26F}" destId="{5E442BD0-F94C-48FD-906B-791298835CC6}" srcOrd="0" destOrd="0" parTransId="{2EF031C9-7228-496D-93E1-15AC43D84196}" sibTransId="{58B5C3D4-9ED5-42D4-876D-BD4DC3327481}"/>
    <dgm:cxn modelId="{76A4BFA2-1940-4A31-A385-CFD7321C1A4F}" srcId="{37047213-1CC3-40D2-97EE-F2857A81B26F}" destId="{2D201D4E-841B-47B4-BC54-CAEC9B16437C}" srcOrd="4" destOrd="0" parTransId="{8F58035F-04E0-4158-8151-8FD23C30688E}" sibTransId="{4411D6E6-F1DA-4526-8A1A-66911FEFB43F}"/>
    <dgm:cxn modelId="{51830794-6424-4791-A12B-33DAB75567D7}" srcId="{37047213-1CC3-40D2-97EE-F2857A81B26F}" destId="{19B55F1B-18EC-4995-B222-D5F3B763614B}" srcOrd="2" destOrd="0" parTransId="{7965109F-2AC1-45F1-A67B-18DBFA78CAFD}" sibTransId="{F929A4F3-BD58-488E-9BD2-19093EC78043}"/>
    <dgm:cxn modelId="{D60027AA-C541-451F-B476-2D7E56F8144F}" type="presOf" srcId="{EC1C17CC-EE97-481A-A07A-ADCB4DFC8F7F}" destId="{5FD7D0E7-188C-404D-A322-8C3E8BE8EB12}" srcOrd="0" destOrd="0" presId="urn:microsoft.com/office/officeart/2005/8/layout/cycle3"/>
    <dgm:cxn modelId="{06B9BF5D-78AF-4555-836A-F5EAC5697B45}" type="presOf" srcId="{2D201D4E-841B-47B4-BC54-CAEC9B16437C}" destId="{D0A99AB4-DE3A-4E5A-B482-6DE3616C5BAB}" srcOrd="0" destOrd="0" presId="urn:microsoft.com/office/officeart/2005/8/layout/cycle3"/>
    <dgm:cxn modelId="{4D39CAFE-02CE-428B-A459-F7262ADF3134}" type="presOf" srcId="{964523A6-2CB0-496D-B4B6-E2F3EDD171E6}" destId="{F05C7306-FEC4-436D-8DF1-F26C9A67E591}" srcOrd="0" destOrd="0" presId="urn:microsoft.com/office/officeart/2005/8/layout/cycle3"/>
    <dgm:cxn modelId="{358A0FB6-441D-4C16-9AB1-29DC9548BBD4}" type="presOf" srcId="{37047213-1CC3-40D2-97EE-F2857A81B26F}" destId="{32EC7631-F843-4E53-8225-08D70598717C}" srcOrd="0" destOrd="0" presId="urn:microsoft.com/office/officeart/2005/8/layout/cycle3"/>
    <dgm:cxn modelId="{C2310D1C-8F96-494A-BC66-5139C7806B9B}" srcId="{37047213-1CC3-40D2-97EE-F2857A81B26F}" destId="{EC1C17CC-EE97-481A-A07A-ADCB4DFC8F7F}" srcOrd="3" destOrd="0" parTransId="{B9B394B6-0E2F-415E-A860-0AE2DF212097}" sibTransId="{99D6D35E-ADD9-4DFC-931E-92D8BFABA614}"/>
    <dgm:cxn modelId="{8CE001CD-3668-4698-BAFF-9B3AF080738B}" type="presOf" srcId="{4BA9D6A3-C24E-4515-BEBE-4B625547EAAA}" destId="{B803AF87-71D8-4855-89A5-BDE247E66237}" srcOrd="0" destOrd="0" presId="urn:microsoft.com/office/officeart/2005/8/layout/cycle3"/>
    <dgm:cxn modelId="{D5175681-835C-42F5-AD4E-E7D20AD398E2}" srcId="{37047213-1CC3-40D2-97EE-F2857A81B26F}" destId="{4BA9D6A3-C24E-4515-BEBE-4B625547EAAA}" srcOrd="1" destOrd="0" parTransId="{A596A10D-38CE-406C-9E4C-29A2AAC953DF}" sibTransId="{C613FC5C-A20D-4E94-AA99-50CDC8ACB883}"/>
    <dgm:cxn modelId="{0EFA554F-6DC9-4024-9EA1-18F746491EAD}" type="presOf" srcId="{58B5C3D4-9ED5-42D4-876D-BD4DC3327481}" destId="{A27144C2-4E9A-4CF3-BC1A-042873E71C3E}" srcOrd="0" destOrd="0" presId="urn:microsoft.com/office/officeart/2005/8/layout/cycle3"/>
    <dgm:cxn modelId="{F78E5897-C547-4AED-A365-338441698276}" srcId="{37047213-1CC3-40D2-97EE-F2857A81B26F}" destId="{964523A6-2CB0-496D-B4B6-E2F3EDD171E6}" srcOrd="5" destOrd="0" parTransId="{63A0370C-6FED-49FA-815E-9755A2D643F1}" sibTransId="{3BB03F75-4C7C-47BC-8109-C3C98CF68D20}"/>
    <dgm:cxn modelId="{59533026-AF5C-47BC-A82D-02263377C575}" type="presOf" srcId="{5E442BD0-F94C-48FD-906B-791298835CC6}" destId="{05C738CC-A2AF-446F-A2C5-FA2D18D5C3CE}" srcOrd="0" destOrd="0" presId="urn:microsoft.com/office/officeart/2005/8/layout/cycle3"/>
    <dgm:cxn modelId="{1D0C4D4C-2FB2-425E-A73F-D5D97320AD8F}" type="presOf" srcId="{19B55F1B-18EC-4995-B222-D5F3B763614B}" destId="{B009136A-0988-45E0-A751-C22D091CD277}" srcOrd="0" destOrd="0" presId="urn:microsoft.com/office/officeart/2005/8/layout/cycle3"/>
    <dgm:cxn modelId="{71DB6BBA-60CB-4684-97EB-74021EDA50F5}" type="presParOf" srcId="{32EC7631-F843-4E53-8225-08D70598717C}" destId="{905C7856-A36D-4C76-B8BA-95AA6FFBFC8E}" srcOrd="0" destOrd="0" presId="urn:microsoft.com/office/officeart/2005/8/layout/cycle3"/>
    <dgm:cxn modelId="{59541202-B840-4067-9EBA-8A98F121D164}" type="presParOf" srcId="{905C7856-A36D-4C76-B8BA-95AA6FFBFC8E}" destId="{05C738CC-A2AF-446F-A2C5-FA2D18D5C3CE}" srcOrd="0" destOrd="0" presId="urn:microsoft.com/office/officeart/2005/8/layout/cycle3"/>
    <dgm:cxn modelId="{A77C05CF-9628-41CE-81E8-F9944FC3EDF6}" type="presParOf" srcId="{905C7856-A36D-4C76-B8BA-95AA6FFBFC8E}" destId="{A27144C2-4E9A-4CF3-BC1A-042873E71C3E}" srcOrd="1" destOrd="0" presId="urn:microsoft.com/office/officeart/2005/8/layout/cycle3"/>
    <dgm:cxn modelId="{D9DA1DBC-09F2-4BA8-99BA-70B1D1CE3BC1}" type="presParOf" srcId="{905C7856-A36D-4C76-B8BA-95AA6FFBFC8E}" destId="{B803AF87-71D8-4855-89A5-BDE247E66237}" srcOrd="2" destOrd="0" presId="urn:microsoft.com/office/officeart/2005/8/layout/cycle3"/>
    <dgm:cxn modelId="{11DEA4AF-A83F-4666-BBCE-19177CA0F426}" type="presParOf" srcId="{905C7856-A36D-4C76-B8BA-95AA6FFBFC8E}" destId="{B009136A-0988-45E0-A751-C22D091CD277}" srcOrd="3" destOrd="0" presId="urn:microsoft.com/office/officeart/2005/8/layout/cycle3"/>
    <dgm:cxn modelId="{7BC50696-9AA5-4547-A32E-8B6392AFEF19}" type="presParOf" srcId="{905C7856-A36D-4C76-B8BA-95AA6FFBFC8E}" destId="{5FD7D0E7-188C-404D-A322-8C3E8BE8EB12}" srcOrd="4" destOrd="0" presId="urn:microsoft.com/office/officeart/2005/8/layout/cycle3"/>
    <dgm:cxn modelId="{0CC5E055-6954-4F54-9300-946CDD6F69B3}" type="presParOf" srcId="{905C7856-A36D-4C76-B8BA-95AA6FFBFC8E}" destId="{D0A99AB4-DE3A-4E5A-B482-6DE3616C5BAB}" srcOrd="5" destOrd="0" presId="urn:microsoft.com/office/officeart/2005/8/layout/cycle3"/>
    <dgm:cxn modelId="{9F4D6C37-2DB1-46DC-8EAC-BAFA68B592CA}" type="presParOf" srcId="{905C7856-A36D-4C76-B8BA-95AA6FFBFC8E}" destId="{F05C7306-FEC4-436D-8DF1-F26C9A67E591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D61258-958E-4C2C-A156-03F0963921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9892B6B-CF16-49B1-97D5-F7A259DADC65}">
      <dgm:prSet custT="1"/>
      <dgm:spPr/>
      <dgm:t>
        <a:bodyPr/>
        <a:lstStyle/>
        <a:p>
          <a:pPr rtl="0"/>
          <a:r>
            <a:rPr lang="ru-RU" sz="3600" dirty="0" smtClean="0">
              <a:latin typeface="Arial" panose="020B0604020202020204" pitchFamily="34" charset="0"/>
              <a:cs typeface="Arial" panose="020B0604020202020204" pitchFamily="34" charset="0"/>
            </a:rPr>
            <a:t>Основная</a:t>
          </a:r>
          <a:endParaRPr lang="ru-RU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5731D3-BD62-422C-82C3-876BF78CABDF}" type="parTrans" cxnId="{B6A995A3-9039-465C-BFFE-E3ABD8FF1C5E}">
      <dgm:prSet/>
      <dgm:spPr/>
      <dgm:t>
        <a:bodyPr/>
        <a:lstStyle/>
        <a:p>
          <a:endParaRPr lang="ru-RU"/>
        </a:p>
      </dgm:t>
    </dgm:pt>
    <dgm:pt modelId="{9B0D0060-2A70-4485-A1C1-FD3BE667DC69}" type="sibTrans" cxnId="{B6A995A3-9039-465C-BFFE-E3ABD8FF1C5E}">
      <dgm:prSet/>
      <dgm:spPr/>
      <dgm:t>
        <a:bodyPr/>
        <a:lstStyle/>
        <a:p>
          <a:endParaRPr lang="ru-RU"/>
        </a:p>
      </dgm:t>
    </dgm:pt>
    <dgm:pt modelId="{5C12DE95-B941-415E-90C3-98067420396B}">
      <dgm:prSet custT="1"/>
      <dgm:spPr/>
      <dgm:t>
        <a:bodyPr/>
        <a:lstStyle/>
        <a:p>
          <a:pPr rtl="0"/>
          <a:r>
            <a:rPr lang="ru-RU" sz="2600" dirty="0" smtClean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и реализация инновационных проектов в области фармацевтики и медицины, начиная от получения результатов фундаментальных исследований до промышленного выпуска готовой фармацевтической продукции</a:t>
          </a:r>
          <a:endParaRPr lang="ru-RU" sz="2600" dirty="0">
            <a:solidFill>
              <a:srgbClr val="1755A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5E5855-1BC2-4ADB-8E5F-22BF7119B7E4}" type="parTrans" cxnId="{C7864C62-18DB-4F9C-B502-5BB29DE46E8E}">
      <dgm:prSet/>
      <dgm:spPr/>
      <dgm:t>
        <a:bodyPr/>
        <a:lstStyle/>
        <a:p>
          <a:endParaRPr lang="ru-RU"/>
        </a:p>
      </dgm:t>
    </dgm:pt>
    <dgm:pt modelId="{1B2E71E5-491A-4FEB-BC11-B3B2CA20ABB1}" type="sibTrans" cxnId="{C7864C62-18DB-4F9C-B502-5BB29DE46E8E}">
      <dgm:prSet/>
      <dgm:spPr/>
      <dgm:t>
        <a:bodyPr/>
        <a:lstStyle/>
        <a:p>
          <a:endParaRPr lang="ru-RU"/>
        </a:p>
      </dgm:t>
    </dgm:pt>
    <dgm:pt modelId="{E85B30A3-EEB7-4ECC-93DC-8C422E14286C}" type="pres">
      <dgm:prSet presAssocID="{F0D61258-958E-4C2C-A156-03F0963921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ADD064-BC01-4BAA-B9AC-F04048E776AE}" type="pres">
      <dgm:prSet presAssocID="{59892B6B-CF16-49B1-97D5-F7A259DADC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4909E-1FFF-4DC8-8A68-D3D84D7DE444}" type="pres">
      <dgm:prSet presAssocID="{59892B6B-CF16-49B1-97D5-F7A259DADC6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B47849-95BA-483B-A0DB-D0D9B0CFD093}" type="presOf" srcId="{5C12DE95-B941-415E-90C3-98067420396B}" destId="{D424909E-1FFF-4DC8-8A68-D3D84D7DE444}" srcOrd="0" destOrd="0" presId="urn:microsoft.com/office/officeart/2005/8/layout/vList2"/>
    <dgm:cxn modelId="{C7864C62-18DB-4F9C-B502-5BB29DE46E8E}" srcId="{59892B6B-CF16-49B1-97D5-F7A259DADC65}" destId="{5C12DE95-B941-415E-90C3-98067420396B}" srcOrd="0" destOrd="0" parTransId="{955E5855-1BC2-4ADB-8E5F-22BF7119B7E4}" sibTransId="{1B2E71E5-491A-4FEB-BC11-B3B2CA20ABB1}"/>
    <dgm:cxn modelId="{71E08D1F-36F0-412A-BB69-471DBB5F5E84}" type="presOf" srcId="{F0D61258-958E-4C2C-A156-03F096392149}" destId="{E85B30A3-EEB7-4ECC-93DC-8C422E14286C}" srcOrd="0" destOrd="0" presId="urn:microsoft.com/office/officeart/2005/8/layout/vList2"/>
    <dgm:cxn modelId="{B6A995A3-9039-465C-BFFE-E3ABD8FF1C5E}" srcId="{F0D61258-958E-4C2C-A156-03F096392149}" destId="{59892B6B-CF16-49B1-97D5-F7A259DADC65}" srcOrd="0" destOrd="0" parTransId="{B05731D3-BD62-422C-82C3-876BF78CABDF}" sibTransId="{9B0D0060-2A70-4485-A1C1-FD3BE667DC69}"/>
    <dgm:cxn modelId="{AD6A1433-CC8D-4E55-8FE7-22D07B221303}" type="presOf" srcId="{59892B6B-CF16-49B1-97D5-F7A259DADC65}" destId="{BAADD064-BC01-4BAA-B9AC-F04048E776AE}" srcOrd="0" destOrd="0" presId="urn:microsoft.com/office/officeart/2005/8/layout/vList2"/>
    <dgm:cxn modelId="{2262975C-61AD-4522-9520-408F99BEF098}" type="presParOf" srcId="{E85B30A3-EEB7-4ECC-93DC-8C422E14286C}" destId="{BAADD064-BC01-4BAA-B9AC-F04048E776AE}" srcOrd="0" destOrd="0" presId="urn:microsoft.com/office/officeart/2005/8/layout/vList2"/>
    <dgm:cxn modelId="{82D2A2D2-F630-4F85-88C5-5910F033A07C}" type="presParOf" srcId="{E85B30A3-EEB7-4ECC-93DC-8C422E14286C}" destId="{D424909E-1FFF-4DC8-8A68-D3D84D7DE44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271167-A69B-447E-934B-3E91E9100F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4067CE6-3334-40F5-8CAF-991FDBEBB3EC}">
      <dgm:prSet custT="1"/>
      <dgm:spPr/>
      <dgm:t>
        <a:bodyPr/>
        <a:lstStyle/>
        <a:p>
          <a:pPr rtl="0"/>
          <a:r>
            <a:rPr lang="ru-RU" sz="3600" dirty="0" smtClean="0">
              <a:latin typeface="Arial" panose="020B0604020202020204" pitchFamily="34" charset="0"/>
              <a:cs typeface="Arial" panose="020B0604020202020204" pitchFamily="34" charset="0"/>
            </a:rPr>
            <a:t>Вспомогательные</a:t>
          </a:r>
          <a:endParaRPr lang="ru-RU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1C13CC-B526-40B1-B3B3-50945F41E268}" type="parTrans" cxnId="{B6401FC6-DB85-494E-9654-CAB529FBE8FB}">
      <dgm:prSet/>
      <dgm:spPr/>
      <dgm:t>
        <a:bodyPr/>
        <a:lstStyle/>
        <a:p>
          <a:endParaRPr lang="ru-RU"/>
        </a:p>
      </dgm:t>
    </dgm:pt>
    <dgm:pt modelId="{D014794A-C133-427B-AAE4-3FE5F0CBE22D}" type="sibTrans" cxnId="{B6401FC6-DB85-494E-9654-CAB529FBE8FB}">
      <dgm:prSet/>
      <dgm:spPr/>
      <dgm:t>
        <a:bodyPr/>
        <a:lstStyle/>
        <a:p>
          <a:endParaRPr lang="ru-RU"/>
        </a:p>
      </dgm:t>
    </dgm:pt>
    <dgm:pt modelId="{39CD5D35-3E8A-40F6-B5AB-12DBC09BB744}">
      <dgm:prSet/>
      <dgm:spPr/>
      <dgm:t>
        <a:bodyPr/>
        <a:lstStyle/>
        <a:p>
          <a:pPr rtl="0"/>
          <a:r>
            <a:rPr lang="ru-RU" dirty="0" smtClean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rPr>
            <a:t>1. Помощь в реализации и продвижении на рынок биофармацевтической продукции.</a:t>
          </a:r>
          <a:endParaRPr lang="ru-RU" dirty="0">
            <a:solidFill>
              <a:srgbClr val="1755A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106946-6C21-4803-9770-EEB7925A8990}" type="parTrans" cxnId="{2E235DFD-5122-4EBF-BC43-30AA3A510182}">
      <dgm:prSet/>
      <dgm:spPr/>
      <dgm:t>
        <a:bodyPr/>
        <a:lstStyle/>
        <a:p>
          <a:endParaRPr lang="ru-RU"/>
        </a:p>
      </dgm:t>
    </dgm:pt>
    <dgm:pt modelId="{13150723-89D7-45E7-A1E0-4D57CF9B84C9}" type="sibTrans" cxnId="{2E235DFD-5122-4EBF-BC43-30AA3A510182}">
      <dgm:prSet/>
      <dgm:spPr/>
      <dgm:t>
        <a:bodyPr/>
        <a:lstStyle/>
        <a:p>
          <a:endParaRPr lang="ru-RU"/>
        </a:p>
      </dgm:t>
    </dgm:pt>
    <dgm:pt modelId="{AF6511EE-21E5-440E-AF50-AFB3C1B9F85C}">
      <dgm:prSet/>
      <dgm:spPr/>
      <dgm:t>
        <a:bodyPr/>
        <a:lstStyle/>
        <a:p>
          <a:pPr rtl="0"/>
          <a:r>
            <a:rPr lang="ru-RU" dirty="0" smtClean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rPr>
            <a:t>2. Консультационные услуги в вопросах производства и реализации биофармацевтической продукции.</a:t>
          </a:r>
          <a:endParaRPr lang="ru-RU" dirty="0">
            <a:solidFill>
              <a:srgbClr val="1755A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ACDD8D-411F-4F54-B434-4F7EF537CBD2}" type="parTrans" cxnId="{44F15CD7-800F-4EB0-BCF8-99D81EE4D440}">
      <dgm:prSet/>
      <dgm:spPr/>
      <dgm:t>
        <a:bodyPr/>
        <a:lstStyle/>
        <a:p>
          <a:endParaRPr lang="ru-RU"/>
        </a:p>
      </dgm:t>
    </dgm:pt>
    <dgm:pt modelId="{F6E18106-5432-4255-BE2E-02C4212A4821}" type="sibTrans" cxnId="{44F15CD7-800F-4EB0-BCF8-99D81EE4D440}">
      <dgm:prSet/>
      <dgm:spPr/>
      <dgm:t>
        <a:bodyPr/>
        <a:lstStyle/>
        <a:p>
          <a:endParaRPr lang="ru-RU"/>
        </a:p>
      </dgm:t>
    </dgm:pt>
    <dgm:pt modelId="{B06061CC-E363-409E-9ECF-E1C25EB9C229}">
      <dgm:prSet/>
      <dgm:spPr/>
      <dgm:t>
        <a:bodyPr/>
        <a:lstStyle/>
        <a:p>
          <a:pPr rtl="0"/>
          <a:r>
            <a:rPr lang="ru-RU" dirty="0" smtClean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rPr>
            <a:t>3. Совершенствование нормативно-правовой базы биофармацевтической продукции.</a:t>
          </a:r>
          <a:endParaRPr lang="ru-RU" dirty="0">
            <a:solidFill>
              <a:srgbClr val="1755A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665020-FC78-4174-ADAA-8978BD3B1584}" type="parTrans" cxnId="{5AC135DC-5639-4ED5-BD68-3A182CA0A18A}">
      <dgm:prSet/>
      <dgm:spPr/>
      <dgm:t>
        <a:bodyPr/>
        <a:lstStyle/>
        <a:p>
          <a:endParaRPr lang="ru-RU"/>
        </a:p>
      </dgm:t>
    </dgm:pt>
    <dgm:pt modelId="{CCEC67C0-8A2F-4E53-B251-06FB949A2CBD}" type="sibTrans" cxnId="{5AC135DC-5639-4ED5-BD68-3A182CA0A18A}">
      <dgm:prSet/>
      <dgm:spPr/>
      <dgm:t>
        <a:bodyPr/>
        <a:lstStyle/>
        <a:p>
          <a:endParaRPr lang="ru-RU"/>
        </a:p>
      </dgm:t>
    </dgm:pt>
    <dgm:pt modelId="{AC640EB8-4D12-4F5A-B0A6-45DA46ABA56B}">
      <dgm:prSet/>
      <dgm:spPr/>
      <dgm:t>
        <a:bodyPr/>
        <a:lstStyle/>
        <a:p>
          <a:pPr rtl="0"/>
          <a:r>
            <a:rPr lang="ru-RU" dirty="0" smtClean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rPr>
            <a:t>4. Проведение маркетинговых исследований.</a:t>
          </a:r>
          <a:endParaRPr lang="ru-RU" dirty="0">
            <a:solidFill>
              <a:srgbClr val="1755A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C898D4-FE69-4727-A299-92E139BE06F4}" type="parTrans" cxnId="{83E05329-032B-406E-9F56-C1583BF35F07}">
      <dgm:prSet/>
      <dgm:spPr/>
      <dgm:t>
        <a:bodyPr/>
        <a:lstStyle/>
        <a:p>
          <a:endParaRPr lang="ru-RU"/>
        </a:p>
      </dgm:t>
    </dgm:pt>
    <dgm:pt modelId="{90762F27-10DB-4EFC-83FF-D609D6C2A04D}" type="sibTrans" cxnId="{83E05329-032B-406E-9F56-C1583BF35F07}">
      <dgm:prSet/>
      <dgm:spPr/>
      <dgm:t>
        <a:bodyPr/>
        <a:lstStyle/>
        <a:p>
          <a:endParaRPr lang="ru-RU"/>
        </a:p>
      </dgm:t>
    </dgm:pt>
    <dgm:pt modelId="{6B143B4F-A1D4-4EE0-BA93-7102EAB68875}">
      <dgm:prSet/>
      <dgm:spPr/>
      <dgm:t>
        <a:bodyPr/>
        <a:lstStyle/>
        <a:p>
          <a:pPr rtl="0"/>
          <a:r>
            <a:rPr lang="ru-RU" dirty="0" smtClean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rPr>
            <a:t>5. Разработка мероприятий по улучшению положения членов партнерства.</a:t>
          </a:r>
          <a:endParaRPr lang="ru-RU" dirty="0">
            <a:solidFill>
              <a:srgbClr val="1755A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0AF554-9075-48C6-8D3F-D4452EC2273E}" type="parTrans" cxnId="{4B4D27D4-12AD-4897-83A6-31AC5E738BFB}">
      <dgm:prSet/>
      <dgm:spPr/>
      <dgm:t>
        <a:bodyPr/>
        <a:lstStyle/>
        <a:p>
          <a:endParaRPr lang="ru-RU"/>
        </a:p>
      </dgm:t>
    </dgm:pt>
    <dgm:pt modelId="{99909D23-E17A-4228-A731-30F8086E4530}" type="sibTrans" cxnId="{4B4D27D4-12AD-4897-83A6-31AC5E738BFB}">
      <dgm:prSet/>
      <dgm:spPr/>
      <dgm:t>
        <a:bodyPr/>
        <a:lstStyle/>
        <a:p>
          <a:endParaRPr lang="ru-RU"/>
        </a:p>
      </dgm:t>
    </dgm:pt>
    <dgm:pt modelId="{F713558A-CD5F-433B-8C36-1E033C31E11A}">
      <dgm:prSet/>
      <dgm:spPr/>
      <dgm:t>
        <a:bodyPr/>
        <a:lstStyle/>
        <a:p>
          <a:pPr rtl="0"/>
          <a:r>
            <a:rPr lang="ru-RU" dirty="0" smtClean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rPr>
            <a:t>6. Участие в федеральных и региональных целевых программах.</a:t>
          </a:r>
          <a:endParaRPr lang="ru-RU" dirty="0">
            <a:solidFill>
              <a:srgbClr val="1755A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DFBC41-D5AE-475C-965E-786A3AFA8D58}" type="parTrans" cxnId="{1F053752-A6CE-4A82-9718-F3D45EE33C60}">
      <dgm:prSet/>
      <dgm:spPr/>
      <dgm:t>
        <a:bodyPr/>
        <a:lstStyle/>
        <a:p>
          <a:endParaRPr lang="ru-RU"/>
        </a:p>
      </dgm:t>
    </dgm:pt>
    <dgm:pt modelId="{4AF39281-D49F-4330-B210-91E893AC69D6}" type="sibTrans" cxnId="{1F053752-A6CE-4A82-9718-F3D45EE33C60}">
      <dgm:prSet/>
      <dgm:spPr/>
      <dgm:t>
        <a:bodyPr/>
        <a:lstStyle/>
        <a:p>
          <a:endParaRPr lang="ru-RU"/>
        </a:p>
      </dgm:t>
    </dgm:pt>
    <dgm:pt modelId="{8792E7C0-A53F-4BED-9ED4-A99FF1E4EBC7}" type="pres">
      <dgm:prSet presAssocID="{DA271167-A69B-447E-934B-3E91E9100F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AD8576-A82D-4D42-A9BA-4AF4CA172C58}" type="pres">
      <dgm:prSet presAssocID="{E4067CE6-3334-40F5-8CAF-991FDBEBB3E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3177C-DDFB-48D7-A4FF-B8C754126100}" type="pres">
      <dgm:prSet presAssocID="{E4067CE6-3334-40F5-8CAF-991FDBEBB3E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58E017-5E66-4FCF-ADFF-BCB311BDC020}" type="presOf" srcId="{E4067CE6-3334-40F5-8CAF-991FDBEBB3EC}" destId="{A7AD8576-A82D-4D42-A9BA-4AF4CA172C58}" srcOrd="0" destOrd="0" presId="urn:microsoft.com/office/officeart/2005/8/layout/vList2"/>
    <dgm:cxn modelId="{1F053752-A6CE-4A82-9718-F3D45EE33C60}" srcId="{E4067CE6-3334-40F5-8CAF-991FDBEBB3EC}" destId="{F713558A-CD5F-433B-8C36-1E033C31E11A}" srcOrd="5" destOrd="0" parTransId="{58DFBC41-D5AE-475C-965E-786A3AFA8D58}" sibTransId="{4AF39281-D49F-4330-B210-91E893AC69D6}"/>
    <dgm:cxn modelId="{178A3E68-2AD6-487F-A2F1-506CC497C332}" type="presOf" srcId="{AF6511EE-21E5-440E-AF50-AFB3C1B9F85C}" destId="{0DA3177C-DDFB-48D7-A4FF-B8C754126100}" srcOrd="0" destOrd="1" presId="urn:microsoft.com/office/officeart/2005/8/layout/vList2"/>
    <dgm:cxn modelId="{971853D3-1FE5-4999-A290-C5A6FBB38664}" type="presOf" srcId="{DA271167-A69B-447E-934B-3E91E9100F6B}" destId="{8792E7C0-A53F-4BED-9ED4-A99FF1E4EBC7}" srcOrd="0" destOrd="0" presId="urn:microsoft.com/office/officeart/2005/8/layout/vList2"/>
    <dgm:cxn modelId="{B6401FC6-DB85-494E-9654-CAB529FBE8FB}" srcId="{DA271167-A69B-447E-934B-3E91E9100F6B}" destId="{E4067CE6-3334-40F5-8CAF-991FDBEBB3EC}" srcOrd="0" destOrd="0" parTransId="{731C13CC-B526-40B1-B3B3-50945F41E268}" sibTransId="{D014794A-C133-427B-AAE4-3FE5F0CBE22D}"/>
    <dgm:cxn modelId="{2E235DFD-5122-4EBF-BC43-30AA3A510182}" srcId="{E4067CE6-3334-40F5-8CAF-991FDBEBB3EC}" destId="{39CD5D35-3E8A-40F6-B5AB-12DBC09BB744}" srcOrd="0" destOrd="0" parTransId="{E8106946-6C21-4803-9770-EEB7925A8990}" sibTransId="{13150723-89D7-45E7-A1E0-4D57CF9B84C9}"/>
    <dgm:cxn modelId="{4B4D27D4-12AD-4897-83A6-31AC5E738BFB}" srcId="{E4067CE6-3334-40F5-8CAF-991FDBEBB3EC}" destId="{6B143B4F-A1D4-4EE0-BA93-7102EAB68875}" srcOrd="4" destOrd="0" parTransId="{740AF554-9075-48C6-8D3F-D4452EC2273E}" sibTransId="{99909D23-E17A-4228-A731-30F8086E4530}"/>
    <dgm:cxn modelId="{2EEDF7BA-6ADD-452E-A3F4-DC3D24A99AC2}" type="presOf" srcId="{B06061CC-E363-409E-9ECF-E1C25EB9C229}" destId="{0DA3177C-DDFB-48D7-A4FF-B8C754126100}" srcOrd="0" destOrd="2" presId="urn:microsoft.com/office/officeart/2005/8/layout/vList2"/>
    <dgm:cxn modelId="{44F15CD7-800F-4EB0-BCF8-99D81EE4D440}" srcId="{E4067CE6-3334-40F5-8CAF-991FDBEBB3EC}" destId="{AF6511EE-21E5-440E-AF50-AFB3C1B9F85C}" srcOrd="1" destOrd="0" parTransId="{6BACDD8D-411F-4F54-B434-4F7EF537CBD2}" sibTransId="{F6E18106-5432-4255-BE2E-02C4212A4821}"/>
    <dgm:cxn modelId="{83E05329-032B-406E-9F56-C1583BF35F07}" srcId="{E4067CE6-3334-40F5-8CAF-991FDBEBB3EC}" destId="{AC640EB8-4D12-4F5A-B0A6-45DA46ABA56B}" srcOrd="3" destOrd="0" parTransId="{E2C898D4-FE69-4727-A299-92E139BE06F4}" sibTransId="{90762F27-10DB-4EFC-83FF-D609D6C2A04D}"/>
    <dgm:cxn modelId="{15CCF224-55F5-497C-B2CA-ACB7C30D2729}" type="presOf" srcId="{39CD5D35-3E8A-40F6-B5AB-12DBC09BB744}" destId="{0DA3177C-DDFB-48D7-A4FF-B8C754126100}" srcOrd="0" destOrd="0" presId="urn:microsoft.com/office/officeart/2005/8/layout/vList2"/>
    <dgm:cxn modelId="{371010B3-33B6-4683-9F73-5464684A1B8A}" type="presOf" srcId="{F713558A-CD5F-433B-8C36-1E033C31E11A}" destId="{0DA3177C-DDFB-48D7-A4FF-B8C754126100}" srcOrd="0" destOrd="5" presId="urn:microsoft.com/office/officeart/2005/8/layout/vList2"/>
    <dgm:cxn modelId="{D913BB00-FE35-4197-B45F-774E5839D3BE}" type="presOf" srcId="{AC640EB8-4D12-4F5A-B0A6-45DA46ABA56B}" destId="{0DA3177C-DDFB-48D7-A4FF-B8C754126100}" srcOrd="0" destOrd="3" presId="urn:microsoft.com/office/officeart/2005/8/layout/vList2"/>
    <dgm:cxn modelId="{D96031C0-8892-465B-8F8A-6E8F3DBFA907}" type="presOf" srcId="{6B143B4F-A1D4-4EE0-BA93-7102EAB68875}" destId="{0DA3177C-DDFB-48D7-A4FF-B8C754126100}" srcOrd="0" destOrd="4" presId="urn:microsoft.com/office/officeart/2005/8/layout/vList2"/>
    <dgm:cxn modelId="{5AC135DC-5639-4ED5-BD68-3A182CA0A18A}" srcId="{E4067CE6-3334-40F5-8CAF-991FDBEBB3EC}" destId="{B06061CC-E363-409E-9ECF-E1C25EB9C229}" srcOrd="2" destOrd="0" parTransId="{CA665020-FC78-4174-ADAA-8978BD3B1584}" sibTransId="{CCEC67C0-8A2F-4E53-B251-06FB949A2CBD}"/>
    <dgm:cxn modelId="{2CD22460-18CA-48C5-8C7F-83D53C142CBE}" type="presParOf" srcId="{8792E7C0-A53F-4BED-9ED4-A99FF1E4EBC7}" destId="{A7AD8576-A82D-4D42-A9BA-4AF4CA172C58}" srcOrd="0" destOrd="0" presId="urn:microsoft.com/office/officeart/2005/8/layout/vList2"/>
    <dgm:cxn modelId="{B66859F1-D84D-418B-82F1-76857D59F5A5}" type="presParOf" srcId="{8792E7C0-A53F-4BED-9ED4-A99FF1E4EBC7}" destId="{0DA3177C-DDFB-48D7-A4FF-B8C75412610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FC6D39-5ACF-4CAE-BCF4-09D7D5846D2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E6C138-1840-4276-8875-F8C846D2A23C}">
      <dgm:prSet/>
      <dgm:spPr/>
      <dgm:t>
        <a:bodyPr/>
        <a:lstStyle/>
        <a:p>
          <a:pPr rtl="0"/>
          <a:r>
            <a:rPr lang="ru-RU" smtClean="0"/>
            <a:t>Поиск и вовлечение в хозяйственные связи партнеров;</a:t>
          </a:r>
          <a:endParaRPr lang="ru-RU"/>
        </a:p>
      </dgm:t>
    </dgm:pt>
    <dgm:pt modelId="{A8BF636D-ACFA-432A-9D7D-2C479C5D08E9}" type="parTrans" cxnId="{FA1ACC1C-1204-415D-B0EC-E49C7A2739B5}">
      <dgm:prSet/>
      <dgm:spPr/>
      <dgm:t>
        <a:bodyPr/>
        <a:lstStyle/>
        <a:p>
          <a:endParaRPr lang="ru-RU"/>
        </a:p>
      </dgm:t>
    </dgm:pt>
    <dgm:pt modelId="{F7FA76D7-ABE8-4721-86BD-5AAEE14E04F2}" type="sibTrans" cxnId="{FA1ACC1C-1204-415D-B0EC-E49C7A2739B5}">
      <dgm:prSet/>
      <dgm:spPr/>
      <dgm:t>
        <a:bodyPr/>
        <a:lstStyle/>
        <a:p>
          <a:endParaRPr lang="ru-RU"/>
        </a:p>
      </dgm:t>
    </dgm:pt>
    <dgm:pt modelId="{D990FE5A-5FB3-410E-BF12-94AC74D2A385}">
      <dgm:prSet/>
      <dgm:spPr/>
      <dgm:t>
        <a:bodyPr/>
        <a:lstStyle/>
        <a:p>
          <a:pPr rtl="0"/>
          <a:r>
            <a:rPr lang="ru-RU" smtClean="0"/>
            <a:t>Обмен научными кадрами;</a:t>
          </a:r>
          <a:endParaRPr lang="ru-RU"/>
        </a:p>
      </dgm:t>
    </dgm:pt>
    <dgm:pt modelId="{41F75E50-B3F3-4E0B-AE26-6E29660CA1AA}" type="parTrans" cxnId="{471E14B8-4B20-4796-9E42-9A1E8C2B8B0F}">
      <dgm:prSet/>
      <dgm:spPr/>
      <dgm:t>
        <a:bodyPr/>
        <a:lstStyle/>
        <a:p>
          <a:endParaRPr lang="ru-RU"/>
        </a:p>
      </dgm:t>
    </dgm:pt>
    <dgm:pt modelId="{BE3B7194-B846-46BC-A0FB-0B11B0683475}" type="sibTrans" cxnId="{471E14B8-4B20-4796-9E42-9A1E8C2B8B0F}">
      <dgm:prSet/>
      <dgm:spPr/>
      <dgm:t>
        <a:bodyPr/>
        <a:lstStyle/>
        <a:p>
          <a:endParaRPr lang="ru-RU"/>
        </a:p>
      </dgm:t>
    </dgm:pt>
    <dgm:pt modelId="{B76F7637-515F-47FC-A8F9-3EF3B4B4954D}">
      <dgm:prSet/>
      <dgm:spPr/>
      <dgm:t>
        <a:bodyPr/>
        <a:lstStyle/>
        <a:p>
          <a:pPr rtl="0"/>
          <a:r>
            <a:rPr lang="ru-RU" smtClean="0"/>
            <a:t>Сотрудничество в рамках НИР и НИОКР;</a:t>
          </a:r>
          <a:endParaRPr lang="ru-RU"/>
        </a:p>
      </dgm:t>
    </dgm:pt>
    <dgm:pt modelId="{CDB54F2B-D94E-4339-B0B2-303B72A7F2C2}" type="parTrans" cxnId="{19C36580-7AC3-4DEE-A6E3-4B6BB1CD139D}">
      <dgm:prSet/>
      <dgm:spPr/>
      <dgm:t>
        <a:bodyPr/>
        <a:lstStyle/>
        <a:p>
          <a:endParaRPr lang="ru-RU"/>
        </a:p>
      </dgm:t>
    </dgm:pt>
    <dgm:pt modelId="{8BA1FC89-C9F2-450B-80E8-6FFAB58D3EAE}" type="sibTrans" cxnId="{19C36580-7AC3-4DEE-A6E3-4B6BB1CD139D}">
      <dgm:prSet/>
      <dgm:spPr/>
      <dgm:t>
        <a:bodyPr/>
        <a:lstStyle/>
        <a:p>
          <a:endParaRPr lang="ru-RU"/>
        </a:p>
      </dgm:t>
    </dgm:pt>
    <dgm:pt modelId="{579E38EE-FE87-48E7-9FA7-E751EC2760BA}">
      <dgm:prSet/>
      <dgm:spPr/>
      <dgm:t>
        <a:bodyPr/>
        <a:lstStyle/>
        <a:p>
          <a:pPr rtl="0"/>
          <a:r>
            <a:rPr lang="ru-RU" smtClean="0"/>
            <a:t>Обмен опытом;</a:t>
          </a:r>
          <a:endParaRPr lang="ru-RU"/>
        </a:p>
      </dgm:t>
    </dgm:pt>
    <dgm:pt modelId="{7C16633E-F4E7-4619-B53C-331CAAC371FB}" type="parTrans" cxnId="{3FA4920C-BEBC-463B-9463-5C9BAF7C7851}">
      <dgm:prSet/>
      <dgm:spPr/>
      <dgm:t>
        <a:bodyPr/>
        <a:lstStyle/>
        <a:p>
          <a:endParaRPr lang="ru-RU"/>
        </a:p>
      </dgm:t>
    </dgm:pt>
    <dgm:pt modelId="{C0F077CD-4198-4561-AB58-8BB763EA1B3F}" type="sibTrans" cxnId="{3FA4920C-BEBC-463B-9463-5C9BAF7C7851}">
      <dgm:prSet/>
      <dgm:spPr/>
      <dgm:t>
        <a:bodyPr/>
        <a:lstStyle/>
        <a:p>
          <a:endParaRPr lang="ru-RU"/>
        </a:p>
      </dgm:t>
    </dgm:pt>
    <dgm:pt modelId="{946B0140-9D57-42EB-90B0-FAED4E64B88F}">
      <dgm:prSet/>
      <dgm:spPr/>
      <dgm:t>
        <a:bodyPr/>
        <a:lstStyle/>
        <a:p>
          <a:pPr rtl="0"/>
          <a:r>
            <a:rPr lang="ru-RU" smtClean="0"/>
            <a:t>Подготовка и переподготовка специалистов в области фармацевтики;</a:t>
          </a:r>
          <a:endParaRPr lang="ru-RU"/>
        </a:p>
      </dgm:t>
    </dgm:pt>
    <dgm:pt modelId="{B8D6AA23-2AD4-4B79-9907-3D7EEBA2CC59}" type="parTrans" cxnId="{40FB121D-AA02-4D76-BEC3-98DB068A2C2F}">
      <dgm:prSet/>
      <dgm:spPr/>
      <dgm:t>
        <a:bodyPr/>
        <a:lstStyle/>
        <a:p>
          <a:endParaRPr lang="ru-RU"/>
        </a:p>
      </dgm:t>
    </dgm:pt>
    <dgm:pt modelId="{172078CF-808F-4727-A1D2-936987C0A485}" type="sibTrans" cxnId="{40FB121D-AA02-4D76-BEC3-98DB068A2C2F}">
      <dgm:prSet/>
      <dgm:spPr/>
      <dgm:t>
        <a:bodyPr/>
        <a:lstStyle/>
        <a:p>
          <a:endParaRPr lang="ru-RU"/>
        </a:p>
      </dgm:t>
    </dgm:pt>
    <dgm:pt modelId="{C6CA3545-2E42-42BA-9518-2A4B2FD8799F}">
      <dgm:prSet/>
      <dgm:spPr/>
      <dgm:t>
        <a:bodyPr/>
        <a:lstStyle/>
        <a:p>
          <a:pPr rtl="0"/>
          <a:r>
            <a:rPr lang="ru-RU" smtClean="0"/>
            <a:t>Другие формы сотрудничества.</a:t>
          </a:r>
          <a:endParaRPr lang="ru-RU"/>
        </a:p>
      </dgm:t>
    </dgm:pt>
    <dgm:pt modelId="{58054CAD-C4E2-49DC-A4A0-D228092BCBCF}" type="parTrans" cxnId="{96D03EC3-1E8D-479E-8EAF-6512F7D03A38}">
      <dgm:prSet/>
      <dgm:spPr/>
      <dgm:t>
        <a:bodyPr/>
        <a:lstStyle/>
        <a:p>
          <a:endParaRPr lang="ru-RU"/>
        </a:p>
      </dgm:t>
    </dgm:pt>
    <dgm:pt modelId="{9D66F033-3627-449A-9AEE-49F34887B6BA}" type="sibTrans" cxnId="{96D03EC3-1E8D-479E-8EAF-6512F7D03A38}">
      <dgm:prSet/>
      <dgm:spPr/>
      <dgm:t>
        <a:bodyPr/>
        <a:lstStyle/>
        <a:p>
          <a:endParaRPr lang="ru-RU"/>
        </a:p>
      </dgm:t>
    </dgm:pt>
    <dgm:pt modelId="{DA2998BA-D58C-47C4-83F7-4007F2F8BEFC}" type="pres">
      <dgm:prSet presAssocID="{3FFC6D39-5ACF-4CAE-BCF4-09D7D5846D2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317EC1-2C16-40C7-B4FA-948966C4B972}" type="pres">
      <dgm:prSet presAssocID="{DFE6C138-1840-4276-8875-F8C846D2A23C}" presName="composite" presStyleCnt="0"/>
      <dgm:spPr/>
    </dgm:pt>
    <dgm:pt modelId="{795835F0-885D-4526-9437-63409773F43C}" type="pres">
      <dgm:prSet presAssocID="{DFE6C138-1840-4276-8875-F8C846D2A23C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9A0CCDBB-3BFB-42C6-8D12-47388F1554AB}" type="pres">
      <dgm:prSet presAssocID="{DFE6C138-1840-4276-8875-F8C846D2A23C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5B1C0-3BAB-42FD-ABC1-3902AE702D06}" type="pres">
      <dgm:prSet presAssocID="{F7FA76D7-ABE8-4721-86BD-5AAEE14E04F2}" presName="spacing" presStyleCnt="0"/>
      <dgm:spPr/>
    </dgm:pt>
    <dgm:pt modelId="{71332EC8-004B-4483-BC86-D2BEC1ABFDEB}" type="pres">
      <dgm:prSet presAssocID="{D990FE5A-5FB3-410E-BF12-94AC74D2A385}" presName="composite" presStyleCnt="0"/>
      <dgm:spPr/>
    </dgm:pt>
    <dgm:pt modelId="{26CC2F92-CB47-4882-A90D-D64856DA971E}" type="pres">
      <dgm:prSet presAssocID="{D990FE5A-5FB3-410E-BF12-94AC74D2A385}" presName="imgShp" presStyleLbl="fgImgPlace1" presStyleIdx="1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B4EA84DC-C56D-4BCB-B81A-4F9128159B7F}" type="pres">
      <dgm:prSet presAssocID="{D990FE5A-5FB3-410E-BF12-94AC74D2A385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F23FE-9F25-4D6E-91AB-FA956DFCEE5E}" type="pres">
      <dgm:prSet presAssocID="{BE3B7194-B846-46BC-A0FB-0B11B0683475}" presName="spacing" presStyleCnt="0"/>
      <dgm:spPr/>
    </dgm:pt>
    <dgm:pt modelId="{1978C111-88EA-473F-A49C-FA9063D2FD23}" type="pres">
      <dgm:prSet presAssocID="{B76F7637-515F-47FC-A8F9-3EF3B4B4954D}" presName="composite" presStyleCnt="0"/>
      <dgm:spPr/>
    </dgm:pt>
    <dgm:pt modelId="{5FB35BE4-F2C6-4DF3-97CB-EEBACF97DB91}" type="pres">
      <dgm:prSet presAssocID="{B76F7637-515F-47FC-A8F9-3EF3B4B4954D}" presName="imgShp" presStyleLbl="fgImgPlace1" presStyleIdx="2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552B5CA1-C75B-466D-BDF1-6ED1DBD18F7D}" type="pres">
      <dgm:prSet presAssocID="{B76F7637-515F-47FC-A8F9-3EF3B4B4954D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A3208-82FE-44F9-A608-FB2A21FAAD5D}" type="pres">
      <dgm:prSet presAssocID="{8BA1FC89-C9F2-450B-80E8-6FFAB58D3EAE}" presName="spacing" presStyleCnt="0"/>
      <dgm:spPr/>
    </dgm:pt>
    <dgm:pt modelId="{BD231644-220C-4876-919C-6F023C8A3091}" type="pres">
      <dgm:prSet presAssocID="{579E38EE-FE87-48E7-9FA7-E751EC2760BA}" presName="composite" presStyleCnt="0"/>
      <dgm:spPr/>
    </dgm:pt>
    <dgm:pt modelId="{C750FA94-8F66-4C97-A89C-69DAAE986450}" type="pres">
      <dgm:prSet presAssocID="{579E38EE-FE87-48E7-9FA7-E751EC2760BA}" presName="imgShp" presStyleLbl="fgImgPlace1" presStyleIdx="3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036509B3-4D1A-4B28-A447-87189673D05B}" type="pres">
      <dgm:prSet presAssocID="{579E38EE-FE87-48E7-9FA7-E751EC2760BA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71DCD-1B32-42FF-A344-EEC24CE6F560}" type="pres">
      <dgm:prSet presAssocID="{C0F077CD-4198-4561-AB58-8BB763EA1B3F}" presName="spacing" presStyleCnt="0"/>
      <dgm:spPr/>
    </dgm:pt>
    <dgm:pt modelId="{5D7A2CB3-D353-49BE-B9AA-411E006176D8}" type="pres">
      <dgm:prSet presAssocID="{946B0140-9D57-42EB-90B0-FAED4E64B88F}" presName="composite" presStyleCnt="0"/>
      <dgm:spPr/>
    </dgm:pt>
    <dgm:pt modelId="{8A146B0D-4820-4A2F-8D5E-6BA7D966D788}" type="pres">
      <dgm:prSet presAssocID="{946B0140-9D57-42EB-90B0-FAED4E64B88F}" presName="imgShp" presStyleLbl="fgImgPlace1" presStyleIdx="4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FDF488E0-4CE3-4DF1-ACBA-2E176410A8FC}" type="pres">
      <dgm:prSet presAssocID="{946B0140-9D57-42EB-90B0-FAED4E64B88F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BDD50-5D60-40D1-BEEA-54CE745CBE08}" type="pres">
      <dgm:prSet presAssocID="{172078CF-808F-4727-A1D2-936987C0A485}" presName="spacing" presStyleCnt="0"/>
      <dgm:spPr/>
    </dgm:pt>
    <dgm:pt modelId="{5C8FD5CD-6B80-4F28-82B7-03516A0BB475}" type="pres">
      <dgm:prSet presAssocID="{C6CA3545-2E42-42BA-9518-2A4B2FD8799F}" presName="composite" presStyleCnt="0"/>
      <dgm:spPr/>
    </dgm:pt>
    <dgm:pt modelId="{8FE46B0B-2DFF-43D3-96AD-7D8057BC04E6}" type="pres">
      <dgm:prSet presAssocID="{C6CA3545-2E42-42BA-9518-2A4B2FD8799F}" presName="imgShp" presStyleLbl="fgImgPlace1" presStyleIdx="5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1B5899AE-0E0E-47CE-AEBE-78E61AB7CB50}" type="pres">
      <dgm:prSet presAssocID="{C6CA3545-2E42-42BA-9518-2A4B2FD8799F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49D67E-4DB3-4CCD-AE21-7C088E9AD2A0}" type="presOf" srcId="{579E38EE-FE87-48E7-9FA7-E751EC2760BA}" destId="{036509B3-4D1A-4B28-A447-87189673D05B}" srcOrd="0" destOrd="0" presId="urn:microsoft.com/office/officeart/2005/8/layout/vList3"/>
    <dgm:cxn modelId="{BB0387BD-7DB4-4D55-91C7-EDCCF8F2B9A3}" type="presOf" srcId="{D990FE5A-5FB3-410E-BF12-94AC74D2A385}" destId="{B4EA84DC-C56D-4BCB-B81A-4F9128159B7F}" srcOrd="0" destOrd="0" presId="urn:microsoft.com/office/officeart/2005/8/layout/vList3"/>
    <dgm:cxn modelId="{09F7AC8F-BA7C-4A42-BA1D-4B6B621CC01B}" type="presOf" srcId="{3FFC6D39-5ACF-4CAE-BCF4-09D7D5846D2D}" destId="{DA2998BA-D58C-47C4-83F7-4007F2F8BEFC}" srcOrd="0" destOrd="0" presId="urn:microsoft.com/office/officeart/2005/8/layout/vList3"/>
    <dgm:cxn modelId="{58E29059-6EB5-4680-ACE6-79084DC20154}" type="presOf" srcId="{B76F7637-515F-47FC-A8F9-3EF3B4B4954D}" destId="{552B5CA1-C75B-466D-BDF1-6ED1DBD18F7D}" srcOrd="0" destOrd="0" presId="urn:microsoft.com/office/officeart/2005/8/layout/vList3"/>
    <dgm:cxn modelId="{471E14B8-4B20-4796-9E42-9A1E8C2B8B0F}" srcId="{3FFC6D39-5ACF-4CAE-BCF4-09D7D5846D2D}" destId="{D990FE5A-5FB3-410E-BF12-94AC74D2A385}" srcOrd="1" destOrd="0" parTransId="{41F75E50-B3F3-4E0B-AE26-6E29660CA1AA}" sibTransId="{BE3B7194-B846-46BC-A0FB-0B11B0683475}"/>
    <dgm:cxn modelId="{493C1ADE-E6F4-406E-9DB7-4967024EDE0E}" type="presOf" srcId="{946B0140-9D57-42EB-90B0-FAED4E64B88F}" destId="{FDF488E0-4CE3-4DF1-ACBA-2E176410A8FC}" srcOrd="0" destOrd="0" presId="urn:microsoft.com/office/officeart/2005/8/layout/vList3"/>
    <dgm:cxn modelId="{19C36580-7AC3-4DEE-A6E3-4B6BB1CD139D}" srcId="{3FFC6D39-5ACF-4CAE-BCF4-09D7D5846D2D}" destId="{B76F7637-515F-47FC-A8F9-3EF3B4B4954D}" srcOrd="2" destOrd="0" parTransId="{CDB54F2B-D94E-4339-B0B2-303B72A7F2C2}" sibTransId="{8BA1FC89-C9F2-450B-80E8-6FFAB58D3EAE}"/>
    <dgm:cxn modelId="{1CB35FDA-7DE3-4020-9D5D-66E46803CAA9}" type="presOf" srcId="{DFE6C138-1840-4276-8875-F8C846D2A23C}" destId="{9A0CCDBB-3BFB-42C6-8D12-47388F1554AB}" srcOrd="0" destOrd="0" presId="urn:microsoft.com/office/officeart/2005/8/layout/vList3"/>
    <dgm:cxn modelId="{3FA4920C-BEBC-463B-9463-5C9BAF7C7851}" srcId="{3FFC6D39-5ACF-4CAE-BCF4-09D7D5846D2D}" destId="{579E38EE-FE87-48E7-9FA7-E751EC2760BA}" srcOrd="3" destOrd="0" parTransId="{7C16633E-F4E7-4619-B53C-331CAAC371FB}" sibTransId="{C0F077CD-4198-4561-AB58-8BB763EA1B3F}"/>
    <dgm:cxn modelId="{DF5357CB-AADD-4AE4-955C-EF9CD6DC6B2F}" type="presOf" srcId="{C6CA3545-2E42-42BA-9518-2A4B2FD8799F}" destId="{1B5899AE-0E0E-47CE-AEBE-78E61AB7CB50}" srcOrd="0" destOrd="0" presId="urn:microsoft.com/office/officeart/2005/8/layout/vList3"/>
    <dgm:cxn modelId="{40FB121D-AA02-4D76-BEC3-98DB068A2C2F}" srcId="{3FFC6D39-5ACF-4CAE-BCF4-09D7D5846D2D}" destId="{946B0140-9D57-42EB-90B0-FAED4E64B88F}" srcOrd="4" destOrd="0" parTransId="{B8D6AA23-2AD4-4B79-9907-3D7EEBA2CC59}" sibTransId="{172078CF-808F-4727-A1D2-936987C0A485}"/>
    <dgm:cxn modelId="{96D03EC3-1E8D-479E-8EAF-6512F7D03A38}" srcId="{3FFC6D39-5ACF-4CAE-BCF4-09D7D5846D2D}" destId="{C6CA3545-2E42-42BA-9518-2A4B2FD8799F}" srcOrd="5" destOrd="0" parTransId="{58054CAD-C4E2-49DC-A4A0-D228092BCBCF}" sibTransId="{9D66F033-3627-449A-9AEE-49F34887B6BA}"/>
    <dgm:cxn modelId="{FA1ACC1C-1204-415D-B0EC-E49C7A2739B5}" srcId="{3FFC6D39-5ACF-4CAE-BCF4-09D7D5846D2D}" destId="{DFE6C138-1840-4276-8875-F8C846D2A23C}" srcOrd="0" destOrd="0" parTransId="{A8BF636D-ACFA-432A-9D7D-2C479C5D08E9}" sibTransId="{F7FA76D7-ABE8-4721-86BD-5AAEE14E04F2}"/>
    <dgm:cxn modelId="{20A6AA73-D935-4BF7-8CF2-41E4271A6645}" type="presParOf" srcId="{DA2998BA-D58C-47C4-83F7-4007F2F8BEFC}" destId="{41317EC1-2C16-40C7-B4FA-948966C4B972}" srcOrd="0" destOrd="0" presId="urn:microsoft.com/office/officeart/2005/8/layout/vList3"/>
    <dgm:cxn modelId="{EDF6ED38-1854-4787-978F-3E5BBC1409F5}" type="presParOf" srcId="{41317EC1-2C16-40C7-B4FA-948966C4B972}" destId="{795835F0-885D-4526-9437-63409773F43C}" srcOrd="0" destOrd="0" presId="urn:microsoft.com/office/officeart/2005/8/layout/vList3"/>
    <dgm:cxn modelId="{02111A04-ECE8-403C-8720-48A159F79D6D}" type="presParOf" srcId="{41317EC1-2C16-40C7-B4FA-948966C4B972}" destId="{9A0CCDBB-3BFB-42C6-8D12-47388F1554AB}" srcOrd="1" destOrd="0" presId="urn:microsoft.com/office/officeart/2005/8/layout/vList3"/>
    <dgm:cxn modelId="{CF63A1C7-392F-481A-A9A2-F469D5A543E4}" type="presParOf" srcId="{DA2998BA-D58C-47C4-83F7-4007F2F8BEFC}" destId="{A015B1C0-3BAB-42FD-ABC1-3902AE702D06}" srcOrd="1" destOrd="0" presId="urn:microsoft.com/office/officeart/2005/8/layout/vList3"/>
    <dgm:cxn modelId="{43EC0C7A-43AC-4BEE-BBCA-715D608C076C}" type="presParOf" srcId="{DA2998BA-D58C-47C4-83F7-4007F2F8BEFC}" destId="{71332EC8-004B-4483-BC86-D2BEC1ABFDEB}" srcOrd="2" destOrd="0" presId="urn:microsoft.com/office/officeart/2005/8/layout/vList3"/>
    <dgm:cxn modelId="{C6F46607-FB30-4734-99AC-A40BD9717057}" type="presParOf" srcId="{71332EC8-004B-4483-BC86-D2BEC1ABFDEB}" destId="{26CC2F92-CB47-4882-A90D-D64856DA971E}" srcOrd="0" destOrd="0" presId="urn:microsoft.com/office/officeart/2005/8/layout/vList3"/>
    <dgm:cxn modelId="{ED22E328-98DD-4232-B2C8-3645969CC407}" type="presParOf" srcId="{71332EC8-004B-4483-BC86-D2BEC1ABFDEB}" destId="{B4EA84DC-C56D-4BCB-B81A-4F9128159B7F}" srcOrd="1" destOrd="0" presId="urn:microsoft.com/office/officeart/2005/8/layout/vList3"/>
    <dgm:cxn modelId="{7F07A96B-9002-4BF7-84CB-7AD92ECE909B}" type="presParOf" srcId="{DA2998BA-D58C-47C4-83F7-4007F2F8BEFC}" destId="{9EEF23FE-9F25-4D6E-91AB-FA956DFCEE5E}" srcOrd="3" destOrd="0" presId="urn:microsoft.com/office/officeart/2005/8/layout/vList3"/>
    <dgm:cxn modelId="{01F1EA86-1357-4CA1-8286-899C44927663}" type="presParOf" srcId="{DA2998BA-D58C-47C4-83F7-4007F2F8BEFC}" destId="{1978C111-88EA-473F-A49C-FA9063D2FD23}" srcOrd="4" destOrd="0" presId="urn:microsoft.com/office/officeart/2005/8/layout/vList3"/>
    <dgm:cxn modelId="{81083535-EE44-4B48-89BD-82B1BF6D5D5F}" type="presParOf" srcId="{1978C111-88EA-473F-A49C-FA9063D2FD23}" destId="{5FB35BE4-F2C6-4DF3-97CB-EEBACF97DB91}" srcOrd="0" destOrd="0" presId="urn:microsoft.com/office/officeart/2005/8/layout/vList3"/>
    <dgm:cxn modelId="{37DD0851-BB3E-4371-96D8-F40742A989C3}" type="presParOf" srcId="{1978C111-88EA-473F-A49C-FA9063D2FD23}" destId="{552B5CA1-C75B-466D-BDF1-6ED1DBD18F7D}" srcOrd="1" destOrd="0" presId="urn:microsoft.com/office/officeart/2005/8/layout/vList3"/>
    <dgm:cxn modelId="{448F272A-D0B2-4ABD-A115-04E839B1F01E}" type="presParOf" srcId="{DA2998BA-D58C-47C4-83F7-4007F2F8BEFC}" destId="{1EAA3208-82FE-44F9-A608-FB2A21FAAD5D}" srcOrd="5" destOrd="0" presId="urn:microsoft.com/office/officeart/2005/8/layout/vList3"/>
    <dgm:cxn modelId="{7FF9E0B5-E81A-4ECE-AC88-D2B078E7ABCD}" type="presParOf" srcId="{DA2998BA-D58C-47C4-83F7-4007F2F8BEFC}" destId="{BD231644-220C-4876-919C-6F023C8A3091}" srcOrd="6" destOrd="0" presId="urn:microsoft.com/office/officeart/2005/8/layout/vList3"/>
    <dgm:cxn modelId="{E4DEA2D9-EBCC-4770-986D-1AD3415BDFBD}" type="presParOf" srcId="{BD231644-220C-4876-919C-6F023C8A3091}" destId="{C750FA94-8F66-4C97-A89C-69DAAE986450}" srcOrd="0" destOrd="0" presId="urn:microsoft.com/office/officeart/2005/8/layout/vList3"/>
    <dgm:cxn modelId="{6EE67B58-35BD-40AD-855E-704633A5CF02}" type="presParOf" srcId="{BD231644-220C-4876-919C-6F023C8A3091}" destId="{036509B3-4D1A-4B28-A447-87189673D05B}" srcOrd="1" destOrd="0" presId="urn:microsoft.com/office/officeart/2005/8/layout/vList3"/>
    <dgm:cxn modelId="{69B7105A-FFE8-41D2-A78E-D8CDE9D1EC23}" type="presParOf" srcId="{DA2998BA-D58C-47C4-83F7-4007F2F8BEFC}" destId="{3D071DCD-1B32-42FF-A344-EEC24CE6F560}" srcOrd="7" destOrd="0" presId="urn:microsoft.com/office/officeart/2005/8/layout/vList3"/>
    <dgm:cxn modelId="{59CB4D87-8412-48C0-994A-4C62E1CCDFBA}" type="presParOf" srcId="{DA2998BA-D58C-47C4-83F7-4007F2F8BEFC}" destId="{5D7A2CB3-D353-49BE-B9AA-411E006176D8}" srcOrd="8" destOrd="0" presId="urn:microsoft.com/office/officeart/2005/8/layout/vList3"/>
    <dgm:cxn modelId="{50DDCA57-BC50-4A1D-ABB3-DBC1D00AE00D}" type="presParOf" srcId="{5D7A2CB3-D353-49BE-B9AA-411E006176D8}" destId="{8A146B0D-4820-4A2F-8D5E-6BA7D966D788}" srcOrd="0" destOrd="0" presId="urn:microsoft.com/office/officeart/2005/8/layout/vList3"/>
    <dgm:cxn modelId="{E720C4CA-C4AC-48BF-8D97-82137FD72AC0}" type="presParOf" srcId="{5D7A2CB3-D353-49BE-B9AA-411E006176D8}" destId="{FDF488E0-4CE3-4DF1-ACBA-2E176410A8FC}" srcOrd="1" destOrd="0" presId="urn:microsoft.com/office/officeart/2005/8/layout/vList3"/>
    <dgm:cxn modelId="{2D0445B5-8B17-459E-BAF7-BFA2598C208A}" type="presParOf" srcId="{DA2998BA-D58C-47C4-83F7-4007F2F8BEFC}" destId="{FEFBDD50-5D60-40D1-BEEA-54CE745CBE08}" srcOrd="9" destOrd="0" presId="urn:microsoft.com/office/officeart/2005/8/layout/vList3"/>
    <dgm:cxn modelId="{C31F89D2-608C-4713-BDA7-311467225427}" type="presParOf" srcId="{DA2998BA-D58C-47C4-83F7-4007F2F8BEFC}" destId="{5C8FD5CD-6B80-4F28-82B7-03516A0BB475}" srcOrd="10" destOrd="0" presId="urn:microsoft.com/office/officeart/2005/8/layout/vList3"/>
    <dgm:cxn modelId="{251B0D7B-522D-43B8-8FD0-6E7DEAAB7D67}" type="presParOf" srcId="{5C8FD5CD-6B80-4F28-82B7-03516A0BB475}" destId="{8FE46B0B-2DFF-43D3-96AD-7D8057BC04E6}" srcOrd="0" destOrd="0" presId="urn:microsoft.com/office/officeart/2005/8/layout/vList3"/>
    <dgm:cxn modelId="{E7A6E00E-C785-4997-99D6-8E160405E71F}" type="presParOf" srcId="{5C8FD5CD-6B80-4F28-82B7-03516A0BB475}" destId="{1B5899AE-0E0E-47CE-AEBE-78E61AB7CB5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B003F-5106-4985-8A13-95CAAF9D7B47}">
      <dsp:nvSpPr>
        <dsp:cNvPr id="0" name=""/>
        <dsp:cNvSpPr/>
      </dsp:nvSpPr>
      <dsp:spPr>
        <a:xfrm>
          <a:off x="700247" y="0"/>
          <a:ext cx="4137326" cy="413732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FA2AD-73F7-43F4-BD55-486E57723795}">
      <dsp:nvSpPr>
        <dsp:cNvPr id="0" name=""/>
        <dsp:cNvSpPr/>
      </dsp:nvSpPr>
      <dsp:spPr>
        <a:xfrm>
          <a:off x="1093292" y="393045"/>
          <a:ext cx="1613557" cy="16135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Субсидии из областного бюджета;</a:t>
          </a:r>
          <a:endParaRPr lang="ru-RU" sz="1400" kern="1200"/>
        </a:p>
      </dsp:txBody>
      <dsp:txXfrm>
        <a:off x="1172059" y="471812"/>
        <a:ext cx="1456023" cy="1456023"/>
      </dsp:txXfrm>
    </dsp:sp>
    <dsp:sp modelId="{619DC1EB-76EA-4D64-BCE4-13B35D4C60BD}">
      <dsp:nvSpPr>
        <dsp:cNvPr id="0" name=""/>
        <dsp:cNvSpPr/>
      </dsp:nvSpPr>
      <dsp:spPr>
        <a:xfrm>
          <a:off x="2830969" y="393045"/>
          <a:ext cx="1613557" cy="16135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Льготы по налогам и другим обязательным платежам;</a:t>
          </a:r>
          <a:endParaRPr lang="ru-RU" sz="1400" kern="1200"/>
        </a:p>
      </dsp:txBody>
      <dsp:txXfrm>
        <a:off x="2909736" y="471812"/>
        <a:ext cx="1456023" cy="1456023"/>
      </dsp:txXfrm>
    </dsp:sp>
    <dsp:sp modelId="{679E0C71-25AD-4557-BFBC-26BC1A24D467}">
      <dsp:nvSpPr>
        <dsp:cNvPr id="0" name=""/>
        <dsp:cNvSpPr/>
      </dsp:nvSpPr>
      <dsp:spPr>
        <a:xfrm>
          <a:off x="1093292" y="2130722"/>
          <a:ext cx="1613557" cy="16135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Государственные гарантии области;</a:t>
          </a:r>
          <a:endParaRPr lang="ru-RU" sz="1400" kern="1200"/>
        </a:p>
      </dsp:txBody>
      <dsp:txXfrm>
        <a:off x="1172059" y="2209489"/>
        <a:ext cx="1456023" cy="1456023"/>
      </dsp:txXfrm>
    </dsp:sp>
    <dsp:sp modelId="{939075CA-A5E0-4389-A7D4-6CE62D150989}">
      <dsp:nvSpPr>
        <dsp:cNvPr id="0" name=""/>
        <dsp:cNvSpPr/>
      </dsp:nvSpPr>
      <dsp:spPr>
        <a:xfrm>
          <a:off x="2830969" y="2130722"/>
          <a:ext cx="1613557" cy="16135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Предоставление в залог активов залогового фонда области.</a:t>
          </a:r>
          <a:endParaRPr lang="ru-RU" sz="1400" kern="1200"/>
        </a:p>
      </dsp:txBody>
      <dsp:txXfrm>
        <a:off x="2909736" y="2209489"/>
        <a:ext cx="1456023" cy="1456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144C2-4E9A-4CF3-BC1A-042873E71C3E}">
      <dsp:nvSpPr>
        <dsp:cNvPr id="0" name=""/>
        <dsp:cNvSpPr/>
      </dsp:nvSpPr>
      <dsp:spPr>
        <a:xfrm>
          <a:off x="499453" y="-5152"/>
          <a:ext cx="5121772" cy="5121772"/>
        </a:xfrm>
        <a:prstGeom prst="circularArrow">
          <a:avLst>
            <a:gd name="adj1" fmla="val 5274"/>
            <a:gd name="adj2" fmla="val 312630"/>
            <a:gd name="adj3" fmla="val 14264788"/>
            <a:gd name="adj4" fmla="val 17105600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C738CC-A2AF-446F-A2C5-FA2D18D5C3CE}">
      <dsp:nvSpPr>
        <dsp:cNvPr id="0" name=""/>
        <dsp:cNvSpPr/>
      </dsp:nvSpPr>
      <dsp:spPr>
        <a:xfrm>
          <a:off x="2106972" y="1802"/>
          <a:ext cx="1906735" cy="953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научно-производственные организации</a:t>
          </a:r>
          <a:endParaRPr lang="ru-RU" sz="1600" kern="1200"/>
        </a:p>
      </dsp:txBody>
      <dsp:txXfrm>
        <a:off x="2153512" y="48342"/>
        <a:ext cx="1813655" cy="860287"/>
      </dsp:txXfrm>
    </dsp:sp>
    <dsp:sp modelId="{B803AF87-71D8-4855-89A5-BDE247E66237}">
      <dsp:nvSpPr>
        <dsp:cNvPr id="0" name=""/>
        <dsp:cNvSpPr/>
      </dsp:nvSpPr>
      <dsp:spPr>
        <a:xfrm>
          <a:off x="3906398" y="1040701"/>
          <a:ext cx="1906735" cy="953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исследовательские организации</a:t>
          </a:r>
          <a:endParaRPr lang="ru-RU" sz="1600" kern="1200" dirty="0"/>
        </a:p>
      </dsp:txBody>
      <dsp:txXfrm>
        <a:off x="3952938" y="1087241"/>
        <a:ext cx="1813655" cy="860287"/>
      </dsp:txXfrm>
    </dsp:sp>
    <dsp:sp modelId="{B009136A-0988-45E0-A751-C22D091CD277}">
      <dsp:nvSpPr>
        <dsp:cNvPr id="0" name=""/>
        <dsp:cNvSpPr/>
      </dsp:nvSpPr>
      <dsp:spPr>
        <a:xfrm>
          <a:off x="3906398" y="3118499"/>
          <a:ext cx="1906735" cy="953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образовательные учреждения </a:t>
          </a:r>
          <a:endParaRPr lang="ru-RU" sz="1600" kern="1200"/>
        </a:p>
      </dsp:txBody>
      <dsp:txXfrm>
        <a:off x="3952938" y="3165039"/>
        <a:ext cx="1813655" cy="860287"/>
      </dsp:txXfrm>
    </dsp:sp>
    <dsp:sp modelId="{5FD7D0E7-188C-404D-A322-8C3E8BE8EB12}">
      <dsp:nvSpPr>
        <dsp:cNvPr id="0" name=""/>
        <dsp:cNvSpPr/>
      </dsp:nvSpPr>
      <dsp:spPr>
        <a:xfrm>
          <a:off x="2106972" y="4157398"/>
          <a:ext cx="1906735" cy="953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производственные предприятия</a:t>
          </a:r>
          <a:endParaRPr lang="ru-RU" sz="1600" kern="1200"/>
        </a:p>
      </dsp:txBody>
      <dsp:txXfrm>
        <a:off x="2153512" y="4203938"/>
        <a:ext cx="1813655" cy="860287"/>
      </dsp:txXfrm>
    </dsp:sp>
    <dsp:sp modelId="{D0A99AB4-DE3A-4E5A-B482-6DE3616C5BAB}">
      <dsp:nvSpPr>
        <dsp:cNvPr id="0" name=""/>
        <dsp:cNvSpPr/>
      </dsp:nvSpPr>
      <dsp:spPr>
        <a:xfrm>
          <a:off x="307546" y="3118499"/>
          <a:ext cx="1906735" cy="953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инновационные фирмы-разработчики </a:t>
          </a:r>
          <a:endParaRPr lang="ru-RU" sz="1600" kern="1200"/>
        </a:p>
      </dsp:txBody>
      <dsp:txXfrm>
        <a:off x="354086" y="3165039"/>
        <a:ext cx="1813655" cy="860287"/>
      </dsp:txXfrm>
    </dsp:sp>
    <dsp:sp modelId="{F05C7306-FEC4-436D-8DF1-F26C9A67E591}">
      <dsp:nvSpPr>
        <dsp:cNvPr id="0" name=""/>
        <dsp:cNvSpPr/>
      </dsp:nvSpPr>
      <dsp:spPr>
        <a:xfrm>
          <a:off x="307546" y="1040701"/>
          <a:ext cx="1906735" cy="953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поставщики оборудования </a:t>
          </a:r>
          <a:endParaRPr lang="ru-RU" sz="1600" kern="1200"/>
        </a:p>
      </dsp:txBody>
      <dsp:txXfrm>
        <a:off x="354086" y="1087241"/>
        <a:ext cx="1813655" cy="8602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DD064-BC01-4BAA-B9AC-F04048E776AE}">
      <dsp:nvSpPr>
        <dsp:cNvPr id="0" name=""/>
        <dsp:cNvSpPr/>
      </dsp:nvSpPr>
      <dsp:spPr>
        <a:xfrm>
          <a:off x="0" y="384246"/>
          <a:ext cx="8124323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Основная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443645"/>
        <a:ext cx="8005525" cy="1098002"/>
      </dsp:txXfrm>
    </dsp:sp>
    <dsp:sp modelId="{D424909E-1FFF-4DC8-8A68-D3D84D7DE444}">
      <dsp:nvSpPr>
        <dsp:cNvPr id="0" name=""/>
        <dsp:cNvSpPr/>
      </dsp:nvSpPr>
      <dsp:spPr>
        <a:xfrm>
          <a:off x="0" y="1601046"/>
          <a:ext cx="8124323" cy="2119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947" tIns="33020" rIns="184912" bIns="3302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kern="1200" dirty="0" smtClean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и реализация инновационных проектов в области фармацевтики и медицины, начиная от получения результатов фундаментальных исследований до промышленного выпуска готовой фармацевтической продукции</a:t>
          </a:r>
          <a:endParaRPr lang="ru-RU" sz="2600" kern="1200" dirty="0">
            <a:solidFill>
              <a:srgbClr val="1755A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601046"/>
        <a:ext cx="8124323" cy="21191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D8576-A82D-4D42-A9BA-4AF4CA172C58}">
      <dsp:nvSpPr>
        <dsp:cNvPr id="0" name=""/>
        <dsp:cNvSpPr/>
      </dsp:nvSpPr>
      <dsp:spPr>
        <a:xfrm>
          <a:off x="0" y="48531"/>
          <a:ext cx="8915400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Вспомогательные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780" y="89311"/>
        <a:ext cx="8833840" cy="753819"/>
      </dsp:txXfrm>
    </dsp:sp>
    <dsp:sp modelId="{0DA3177C-DDFB-48D7-A4FF-B8C754126100}">
      <dsp:nvSpPr>
        <dsp:cNvPr id="0" name=""/>
        <dsp:cNvSpPr/>
      </dsp:nvSpPr>
      <dsp:spPr>
        <a:xfrm>
          <a:off x="0" y="883911"/>
          <a:ext cx="8915400" cy="3593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rPr>
            <a:t>1. Помощь в реализации и продвижении на рынок биофармацевтической продукции.</a:t>
          </a:r>
          <a:endParaRPr lang="ru-RU" sz="2200" kern="1200" dirty="0">
            <a:solidFill>
              <a:srgbClr val="1755A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rPr>
            <a:t>2. Консультационные услуги в вопросах производства и реализации биофармацевтической продукции.</a:t>
          </a:r>
          <a:endParaRPr lang="ru-RU" sz="2200" kern="1200" dirty="0">
            <a:solidFill>
              <a:srgbClr val="1755A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rPr>
            <a:t>3. Совершенствование нормативно-правовой базы биофармацевтической продукции.</a:t>
          </a:r>
          <a:endParaRPr lang="ru-RU" sz="2200" kern="1200" dirty="0">
            <a:solidFill>
              <a:srgbClr val="1755A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rPr>
            <a:t>4. Проведение маркетинговых исследований.</a:t>
          </a:r>
          <a:endParaRPr lang="ru-RU" sz="2200" kern="1200" dirty="0">
            <a:solidFill>
              <a:srgbClr val="1755A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rPr>
            <a:t>5. Разработка мероприятий по улучшению положения членов партнерства.</a:t>
          </a:r>
          <a:endParaRPr lang="ru-RU" sz="2200" kern="1200" dirty="0">
            <a:solidFill>
              <a:srgbClr val="1755A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rPr>
            <a:t>6. Участие в федеральных и региональных целевых программах.</a:t>
          </a:r>
          <a:endParaRPr lang="ru-RU" sz="2200" kern="1200" dirty="0">
            <a:solidFill>
              <a:srgbClr val="1755A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83911"/>
        <a:ext cx="8915400" cy="35935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6EFC0-D098-4892-B265-8F6AE4138815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1D33B-3083-47C2-A535-9B2A429C2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20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1D33B-3083-47C2-A535-9B2A429C2245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86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1D33B-3083-47C2-A535-9B2A429C2245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86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1D33B-3083-47C2-A535-9B2A429C2245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86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1D33B-3083-47C2-A535-9B2A429C2245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86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1D33B-3083-47C2-A535-9B2A429C2245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86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1D33B-3083-47C2-A535-9B2A429C2245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86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1D33B-3083-47C2-A535-9B2A429C2245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86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1D33B-3083-47C2-A535-9B2A429C2245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86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1D33B-3083-47C2-A535-9B2A429C2245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86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1D33B-3083-47C2-A535-9B2A429C2245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86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1D33B-3083-47C2-A535-9B2A429C2245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86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4DF-0B83-4A28-8BE4-51A60C962EA7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3192-CDDA-47D9-96E7-C1FA65CF7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00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4DF-0B83-4A28-8BE4-51A60C962EA7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3192-CDDA-47D9-96E7-C1FA65CF7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27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4DF-0B83-4A28-8BE4-51A60C962EA7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3192-CDDA-47D9-96E7-C1FA65CF7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49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4DF-0B83-4A28-8BE4-51A60C962E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3192-CDDA-47D9-96E7-C1FA65CF75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78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4DF-0B83-4A28-8BE4-51A60C962E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3192-CDDA-47D9-96E7-C1FA65CF75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9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4DF-0B83-4A28-8BE4-51A60C962E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3192-CDDA-47D9-96E7-C1FA65CF75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23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4DF-0B83-4A28-8BE4-51A60C962E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3192-CDDA-47D9-96E7-C1FA65CF75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88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4DF-0B83-4A28-8BE4-51A60C962E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3192-CDDA-47D9-96E7-C1FA65CF75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29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4DF-0B83-4A28-8BE4-51A60C962E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3192-CDDA-47D9-96E7-C1FA65CF75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13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4DF-0B83-4A28-8BE4-51A60C962E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3192-CDDA-47D9-96E7-C1FA65CF75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85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4DF-0B83-4A28-8BE4-51A60C962E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3192-CDDA-47D9-96E7-C1FA65CF75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2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4DF-0B83-4A28-8BE4-51A60C962EA7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3192-CDDA-47D9-96E7-C1FA65CF7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633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4DF-0B83-4A28-8BE4-51A60C962E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3192-CDDA-47D9-96E7-C1FA65CF75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79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4DF-0B83-4A28-8BE4-51A60C962E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3192-CDDA-47D9-96E7-C1FA65CF75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03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4DF-0B83-4A28-8BE4-51A60C962E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3192-CDDA-47D9-96E7-C1FA65CF75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0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4DF-0B83-4A28-8BE4-51A60C962EA7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3192-CDDA-47D9-96E7-C1FA65CF7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09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4DF-0B83-4A28-8BE4-51A60C962EA7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3192-CDDA-47D9-96E7-C1FA65CF7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31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4DF-0B83-4A28-8BE4-51A60C962EA7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3192-CDDA-47D9-96E7-C1FA65CF7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40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4DF-0B83-4A28-8BE4-51A60C962EA7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3192-CDDA-47D9-96E7-C1FA65CF7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4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4DF-0B83-4A28-8BE4-51A60C962EA7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3192-CDDA-47D9-96E7-C1FA65CF7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25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4DF-0B83-4A28-8BE4-51A60C962EA7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3192-CDDA-47D9-96E7-C1FA65CF7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2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64DF-0B83-4A28-8BE4-51A60C962EA7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3192-CDDA-47D9-96E7-C1FA65CF7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21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464DF-0B83-4A28-8BE4-51A60C962EA7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03192-CDDA-47D9-96E7-C1FA65CF7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87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464DF-0B83-4A28-8BE4-51A60C962E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03192-CDDA-47D9-96E7-C1FA65CF75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0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742950" rtl="0" eaLnBrk="1" latinLnBrk="0" hangingPunct="1"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606" indent="-278606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3647" indent="-232172" algn="l" defTabSz="7429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»"/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3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4" y="-227611"/>
            <a:ext cx="10022712" cy="70856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36976" y="2564904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rgbClr val="1755A6"/>
                </a:solidFill>
              </a:rPr>
              <a:t>К.э.н., доцент, эксперт НАСДОБР,</a:t>
            </a:r>
          </a:p>
          <a:p>
            <a:pPr algn="r"/>
            <a:r>
              <a:rPr lang="ru-RU" dirty="0" smtClean="0">
                <a:solidFill>
                  <a:srgbClr val="1755A6"/>
                </a:solidFill>
              </a:rPr>
              <a:t>Председатель Совета директоров</a:t>
            </a:r>
          </a:p>
          <a:p>
            <a:pPr algn="r"/>
            <a:r>
              <a:rPr lang="ru-RU" dirty="0" smtClean="0">
                <a:solidFill>
                  <a:srgbClr val="1755A6"/>
                </a:solidFill>
              </a:rPr>
              <a:t>Брусницына Н.В.</a:t>
            </a:r>
            <a:endParaRPr lang="ru-RU" dirty="0">
              <a:solidFill>
                <a:srgbClr val="1755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4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24" y="2996952"/>
            <a:ext cx="3097213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</a:t>
            </a:r>
            <a:r>
              <a:rPr lang="ru-RU" sz="3200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создания </a:t>
            </a:r>
            <a:r>
              <a:rPr lang="ru-RU" sz="3200" dirty="0" err="1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фармкластера</a:t>
            </a:r>
            <a:r>
              <a:rPr lang="ru-RU" sz="3200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dirty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132114"/>
              </p:ext>
            </p:extLst>
          </p:nvPr>
        </p:nvGraphicFramePr>
        <p:xfrm>
          <a:off x="495300" y="1600203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4425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3573016"/>
            <a:ext cx="4419600" cy="326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76672"/>
            <a:ext cx="8915400" cy="122413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Биофармацевтические кластеры </a:t>
            </a:r>
            <a:br>
              <a:rPr lang="ru-RU" sz="3200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РФ: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5300" y="1772816"/>
            <a:ext cx="8915400" cy="435335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«Северный» (Москва и Московская обл.);</a:t>
            </a:r>
          </a:p>
          <a:p>
            <a:r>
              <a:rPr lang="ru-RU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«ХИМРАР» (Москва);</a:t>
            </a:r>
          </a:p>
          <a:p>
            <a:r>
              <a:rPr lang="ru-RU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«Пущино» (Московская обл.)</a:t>
            </a:r>
          </a:p>
          <a:p>
            <a:r>
              <a:rPr lang="ru-RU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 медицинской, фармацевтической промышленности, радиационных технологий (Санкт-Петербург)</a:t>
            </a:r>
          </a:p>
          <a:p>
            <a:r>
              <a:rPr lang="ru-RU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Ярославский </a:t>
            </a:r>
            <a:r>
              <a:rPr lang="ru-RU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фармацевтический </a:t>
            </a:r>
            <a:r>
              <a:rPr lang="ru-RU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кластер;</a:t>
            </a:r>
            <a:endParaRPr lang="ru-RU" dirty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Калужский </a:t>
            </a:r>
            <a:r>
              <a:rPr lang="ru-RU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фармацевтический </a:t>
            </a:r>
            <a:r>
              <a:rPr lang="ru-RU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кластер;</a:t>
            </a:r>
          </a:p>
          <a:p>
            <a:r>
              <a:rPr lang="ru-RU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err="1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Фармаполис</a:t>
            </a:r>
            <a:r>
              <a:rPr lang="ru-RU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(Москва);</a:t>
            </a:r>
          </a:p>
          <a:p>
            <a:r>
              <a:rPr lang="ru-RU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err="1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Генериум</a:t>
            </a:r>
            <a:r>
              <a:rPr lang="ru-RU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(Владимирская обл.)</a:t>
            </a:r>
          </a:p>
          <a:p>
            <a:r>
              <a:rPr lang="ru-RU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«Алтай» (Алтайский край</a:t>
            </a:r>
            <a:r>
              <a:rPr lang="ru-RU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dirty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1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76672"/>
            <a:ext cx="8915400" cy="12241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проблемы </a:t>
            </a:r>
            <a:r>
              <a:rPr lang="ru-RU" sz="3200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биофармацевтических кластеров: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183692" y="2348880"/>
            <a:ext cx="5227007" cy="3777286"/>
          </a:xfrm>
        </p:spPr>
        <p:txBody>
          <a:bodyPr/>
          <a:lstStyle/>
          <a:p>
            <a:r>
              <a:rPr lang="ru-RU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высококвалифицированных специалистов;</a:t>
            </a:r>
          </a:p>
          <a:p>
            <a:r>
              <a:rPr lang="ru-RU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Кооперация </a:t>
            </a:r>
            <a:r>
              <a:rPr lang="ru-RU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налаживание </a:t>
            </a:r>
            <a:r>
              <a:rPr lang="ru-RU" dirty="0" err="1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межструктурных</a:t>
            </a:r>
            <a:r>
              <a:rPr lang="ru-RU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коммуникаций;</a:t>
            </a:r>
          </a:p>
          <a:p>
            <a:r>
              <a:rPr lang="ru-RU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Масштабирование </a:t>
            </a:r>
            <a:r>
              <a:rPr lang="ru-RU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производства.</a:t>
            </a:r>
            <a:endParaRPr lang="ru-RU" dirty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1673024"/>
            <a:ext cx="3908425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7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76672"/>
            <a:ext cx="8915400" cy="122413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 ЗАО «</a:t>
            </a:r>
            <a:r>
              <a:rPr lang="ru-RU" sz="3200" dirty="0" err="1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Рафарма</a:t>
            </a:r>
            <a:r>
              <a:rPr lang="ru-RU" sz="3200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как якорного предприятия биофармацевтического кластера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493368" y="1772816"/>
            <a:ext cx="4917331" cy="435335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</a:t>
            </a:r>
            <a:r>
              <a:rPr lang="ru-RU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содействия и создание условий для российских и зарубежных компаний-разработчиков по прохождению всех этапов разработки ГЛС с минимальными потерями, т.е. отработка технологии от пробирки до масштабирования в промышленное производство.</a:t>
            </a:r>
          </a:p>
          <a:p>
            <a:endParaRPr lang="ru-RU" dirty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2276872"/>
            <a:ext cx="399256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36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r>
              <a:rPr lang="ru-RU" sz="2900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биофармацевтического кластера на мощностях ЗАО «</a:t>
            </a:r>
            <a:r>
              <a:rPr lang="ru-RU" sz="2900" dirty="0" err="1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Рафарма</a:t>
            </a:r>
            <a:r>
              <a:rPr lang="ru-RU" sz="2900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»: </a:t>
            </a:r>
            <a:endParaRPr lang="ru-RU" dirty="0"/>
          </a:p>
        </p:txBody>
      </p:sp>
      <p:graphicFrame>
        <p:nvGraphicFramePr>
          <p:cNvPr id="1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648297"/>
              </p:ext>
            </p:extLst>
          </p:nvPr>
        </p:nvGraphicFramePr>
        <p:xfrm>
          <a:off x="495300" y="1600200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478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40"/>
            <a:ext cx="9906000" cy="145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4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28464" y="1340768"/>
            <a:ext cx="6192688" cy="5392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b="1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Резидент </a:t>
            </a:r>
            <a:r>
              <a:rPr lang="ru-RU" sz="1400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Особой экономической зоны </a:t>
            </a:r>
            <a:r>
              <a:rPr lang="ru-RU" sz="1400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регионального уровня промышленно-производственного типа «Тербуны</a:t>
            </a:r>
            <a:r>
              <a:rPr lang="ru-RU" sz="1400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Липецкой </a:t>
            </a:r>
            <a:r>
              <a:rPr lang="ru-RU" sz="1400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области.</a:t>
            </a:r>
          </a:p>
          <a:p>
            <a:pPr>
              <a:spcBef>
                <a:spcPts val="1200"/>
              </a:spcBef>
            </a:pPr>
            <a:r>
              <a:rPr lang="ru-RU" sz="1400" b="1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 «Рафарма»</a:t>
            </a:r>
            <a:r>
              <a:rPr lang="ru-RU" sz="1400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первый в России научно-производственный фармацевтический комплекс полного цикла, построенный в соответствии с требованиями GMP Евросоюза.</a:t>
            </a:r>
            <a:endParaRPr lang="en-US" sz="1400" dirty="0" smtClean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1400" b="1" dirty="0" smtClean="0">
                <a:solidFill>
                  <a:srgbClr val="1755A6"/>
                </a:solidFill>
                <a:latin typeface="Arial" pitchFamily="34" charset="0"/>
                <a:cs typeface="Arial" pitchFamily="34" charset="0"/>
              </a:rPr>
              <a:t>Проект </a:t>
            </a:r>
            <a:r>
              <a:rPr lang="ru-RU" sz="1400" b="1" dirty="0">
                <a:solidFill>
                  <a:srgbClr val="1755A6"/>
                </a:solidFill>
                <a:latin typeface="Arial" pitchFamily="34" charset="0"/>
                <a:cs typeface="Arial" pitchFamily="34" charset="0"/>
              </a:rPr>
              <a:t>соответствует </a:t>
            </a:r>
            <a:r>
              <a:rPr lang="ru-RU" sz="1400" b="1" dirty="0" smtClean="0">
                <a:solidFill>
                  <a:srgbClr val="1755A6"/>
                </a:solidFill>
                <a:latin typeface="Arial" pitchFamily="34" charset="0"/>
                <a:cs typeface="Arial" pitchFamily="34" charset="0"/>
              </a:rPr>
              <a:t>задачам </a:t>
            </a:r>
            <a:r>
              <a:rPr lang="ru-RU" sz="1400" dirty="0" smtClean="0">
                <a:solidFill>
                  <a:srgbClr val="1755A6"/>
                </a:solidFill>
                <a:latin typeface="Arial" pitchFamily="34" charset="0"/>
                <a:cs typeface="Arial" pitchFamily="34" charset="0"/>
              </a:rPr>
              <a:t>«Стратегии </a:t>
            </a:r>
            <a:r>
              <a:rPr lang="ru-RU" sz="1400" dirty="0">
                <a:solidFill>
                  <a:srgbClr val="1755A6"/>
                </a:solidFill>
                <a:latin typeface="Arial" pitchFamily="34" charset="0"/>
                <a:cs typeface="Arial" pitchFamily="34" charset="0"/>
              </a:rPr>
              <a:t>развития фармацевтической промышленности Российской Федерации на период до 2020 года</a:t>
            </a:r>
            <a:r>
              <a:rPr lang="ru-RU" sz="1400" dirty="0" smtClean="0">
                <a:solidFill>
                  <a:srgbClr val="1755A6"/>
                </a:solidFill>
                <a:latin typeface="Arial" pitchFamily="34" charset="0"/>
                <a:cs typeface="Arial" pitchFamily="34" charset="0"/>
              </a:rPr>
              <a:t>» по </a:t>
            </a:r>
            <a:r>
              <a:rPr lang="ru-RU" sz="1400" dirty="0" err="1" smtClean="0">
                <a:solidFill>
                  <a:srgbClr val="1755A6"/>
                </a:solidFill>
                <a:latin typeface="Arial" pitchFamily="34" charset="0"/>
                <a:cs typeface="Arial" pitchFamily="34" charset="0"/>
              </a:rPr>
              <a:t>импортозамещению</a:t>
            </a:r>
            <a:r>
              <a:rPr lang="ru-RU" sz="1400" dirty="0" smtClean="0">
                <a:solidFill>
                  <a:srgbClr val="1755A6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400" dirty="0">
              <a:solidFill>
                <a:srgbClr val="1755A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1755A6"/>
                </a:solidFill>
                <a:latin typeface="Arial" pitchFamily="34" charset="0"/>
                <a:cs typeface="Arial" pitchFamily="34" charset="0"/>
              </a:rPr>
              <a:t>Проект реализован при </a:t>
            </a:r>
            <a:r>
              <a:rPr lang="ru-RU" sz="1400" b="1" dirty="0" smtClean="0">
                <a:solidFill>
                  <a:srgbClr val="1755A6"/>
                </a:solidFill>
                <a:latin typeface="Arial" pitchFamily="34" charset="0"/>
                <a:cs typeface="Arial" pitchFamily="34" charset="0"/>
              </a:rPr>
              <a:t>поддержке</a:t>
            </a:r>
            <a:r>
              <a:rPr lang="ru-RU" sz="1400" dirty="0" smtClean="0">
                <a:solidFill>
                  <a:srgbClr val="1755A6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1755A6"/>
                </a:solidFill>
                <a:latin typeface="Arial" pitchFamily="34" charset="0"/>
                <a:cs typeface="Arial" pitchFamily="34" charset="0"/>
              </a:rPr>
              <a:t>Министерства </a:t>
            </a:r>
            <a:r>
              <a:rPr lang="ru-RU" sz="1400" dirty="0">
                <a:solidFill>
                  <a:srgbClr val="1755A6"/>
                </a:solidFill>
                <a:latin typeface="Arial" pitchFamily="34" charset="0"/>
                <a:cs typeface="Arial" pitchFamily="34" charset="0"/>
              </a:rPr>
              <a:t>здравоохранения РФ, </a:t>
            </a:r>
            <a:endParaRPr lang="ru-RU" sz="1400" dirty="0" smtClean="0">
              <a:solidFill>
                <a:srgbClr val="1755A6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1755A6"/>
                </a:solidFill>
                <a:latin typeface="Arial" pitchFamily="34" charset="0"/>
                <a:cs typeface="Arial" pitchFamily="34" charset="0"/>
              </a:rPr>
              <a:t>Министерства </a:t>
            </a:r>
            <a:r>
              <a:rPr lang="ru-RU" sz="1400" dirty="0">
                <a:solidFill>
                  <a:srgbClr val="1755A6"/>
                </a:solidFill>
                <a:latin typeface="Arial" pitchFamily="34" charset="0"/>
                <a:cs typeface="Arial" pitchFamily="34" charset="0"/>
              </a:rPr>
              <a:t>промышленности и торговли </a:t>
            </a:r>
            <a:r>
              <a:rPr lang="ru-RU" sz="1400" dirty="0" smtClean="0">
                <a:solidFill>
                  <a:srgbClr val="1755A6"/>
                </a:solidFill>
                <a:latin typeface="Arial" pitchFamily="34" charset="0"/>
                <a:cs typeface="Arial" pitchFamily="34" charset="0"/>
              </a:rPr>
              <a:t>РФ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1755A6"/>
                </a:solidFill>
                <a:latin typeface="Arial" pitchFamily="34" charset="0"/>
                <a:cs typeface="Arial" pitchFamily="34" charset="0"/>
              </a:rPr>
              <a:t>Администрации </a:t>
            </a:r>
            <a:r>
              <a:rPr lang="ru-RU" sz="1400" dirty="0">
                <a:solidFill>
                  <a:srgbClr val="1755A6"/>
                </a:solidFill>
                <a:latin typeface="Arial" pitchFamily="34" charset="0"/>
                <a:cs typeface="Arial" pitchFamily="34" charset="0"/>
              </a:rPr>
              <a:t>Липецкой области.</a:t>
            </a:r>
          </a:p>
          <a:p>
            <a:pPr>
              <a:spcBef>
                <a:spcPts val="1200"/>
              </a:spcBef>
            </a:pPr>
            <a:r>
              <a:rPr lang="ru-RU" sz="1400" b="1" dirty="0">
                <a:solidFill>
                  <a:srgbClr val="1755A6"/>
                </a:solidFill>
                <a:latin typeface="Arial" pitchFamily="34" charset="0"/>
                <a:cs typeface="Arial" pitchFamily="34" charset="0"/>
              </a:rPr>
              <a:t>Инвестиционный </a:t>
            </a:r>
            <a:r>
              <a:rPr lang="ru-RU" sz="1400" b="1" dirty="0" smtClean="0">
                <a:solidFill>
                  <a:srgbClr val="1755A6"/>
                </a:solidFill>
                <a:latin typeface="Arial" pitchFamily="34" charset="0"/>
                <a:cs typeface="Arial" pitchFamily="34" charset="0"/>
              </a:rPr>
              <a:t>партнер:</a:t>
            </a:r>
            <a:r>
              <a:rPr lang="ru-RU" sz="1400" dirty="0" smtClean="0">
                <a:solidFill>
                  <a:srgbClr val="1755A6"/>
                </a:solidFill>
                <a:latin typeface="Arial" pitchFamily="34" charset="0"/>
                <a:cs typeface="Arial" pitchFamily="34" charset="0"/>
              </a:rPr>
              <a:t> ГК </a:t>
            </a:r>
            <a:r>
              <a:rPr lang="ru-RU" sz="1400" dirty="0">
                <a:solidFill>
                  <a:srgbClr val="1755A6"/>
                </a:solidFill>
                <a:latin typeface="Arial" pitchFamily="34" charset="0"/>
                <a:cs typeface="Arial" pitchFamily="34" charset="0"/>
              </a:rPr>
              <a:t>«Внешэкономбанк».</a:t>
            </a:r>
          </a:p>
          <a:p>
            <a:pPr>
              <a:spcBef>
                <a:spcPts val="1200"/>
              </a:spcBef>
            </a:pPr>
            <a:r>
              <a:rPr lang="ru-RU" sz="1400" b="1" dirty="0" smtClean="0">
                <a:solidFill>
                  <a:srgbClr val="1755A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Начало </a:t>
            </a:r>
            <a:r>
              <a:rPr lang="ru-RU" sz="1400" b="1" dirty="0">
                <a:solidFill>
                  <a:srgbClr val="1755A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работы производства </a:t>
            </a:r>
            <a:r>
              <a:rPr lang="ru-RU" sz="1400" dirty="0">
                <a:solidFill>
                  <a:srgbClr val="1755A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– август </a:t>
            </a:r>
            <a:r>
              <a:rPr lang="ru-RU" sz="1400" dirty="0" smtClean="0">
                <a:solidFill>
                  <a:srgbClr val="1755A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2013 </a:t>
            </a:r>
            <a:r>
              <a:rPr lang="ru-RU" sz="1400" dirty="0">
                <a:solidFill>
                  <a:srgbClr val="1755A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г. </a:t>
            </a:r>
            <a:endParaRPr lang="ru-RU" sz="1400" dirty="0" smtClean="0">
              <a:solidFill>
                <a:srgbClr val="1755A6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1400" b="1" dirty="0" smtClean="0">
                <a:solidFill>
                  <a:srgbClr val="1755A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Численность: </a:t>
            </a:r>
            <a:r>
              <a:rPr lang="ru-RU" sz="1400" dirty="0" smtClean="0">
                <a:solidFill>
                  <a:srgbClr val="1755A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более 350 чел.</a:t>
            </a:r>
            <a:endParaRPr lang="ru-RU" sz="1400" dirty="0">
              <a:solidFill>
                <a:srgbClr val="1755A6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2400"/>
              </a:spcBef>
              <a:buNone/>
            </a:pPr>
            <a:endParaRPr lang="ru-RU" sz="1600" dirty="0" smtClean="0">
              <a:solidFill>
                <a:srgbClr val="1755A6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endParaRPr lang="ru-RU" sz="1600" dirty="0" smtClean="0">
              <a:solidFill>
                <a:srgbClr val="1755A6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400" dirty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67405" y="543818"/>
            <a:ext cx="89154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 «</a:t>
            </a:r>
            <a:r>
              <a:rPr lang="ru-RU" sz="3200" b="1" dirty="0" err="1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Рафарма</a:t>
            </a:r>
            <a:r>
              <a:rPr lang="ru-RU" sz="3200" b="1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сегодня:</a:t>
            </a:r>
            <a:endParaRPr lang="ru-RU" sz="3200" b="1" dirty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176" y="1367611"/>
            <a:ext cx="3123877" cy="20793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176" y="4149080"/>
            <a:ext cx="3180668" cy="211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8464" y="620688"/>
            <a:ext cx="9777536" cy="79695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Производственные мощности ЗАО «Рафарма»</a:t>
            </a:r>
            <a:endParaRPr lang="ru-RU" sz="3600" b="1" dirty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40143" y="5346965"/>
            <a:ext cx="3247494" cy="1401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300" b="1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Производственные </a:t>
            </a:r>
            <a:r>
              <a:rPr lang="ru-RU" sz="1300" b="1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мощности (в год): 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1300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млрд. таблеток (по массе 0,3 г</a:t>
            </a:r>
            <a:r>
              <a:rPr lang="ru-RU" sz="1300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.); 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</a:t>
            </a:r>
            <a:r>
              <a:rPr lang="ru-RU" sz="1300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твердых желатиновых </a:t>
            </a:r>
            <a:r>
              <a:rPr lang="ru-RU" sz="1300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капсул; 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62,5 </a:t>
            </a:r>
            <a:r>
              <a:rPr lang="ru-RU" sz="1300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lang="ru-RU" sz="1300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флаконов; 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ru-RU" sz="1300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пакетов «саше</a:t>
            </a:r>
            <a:r>
              <a:rPr lang="ru-RU" sz="1300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 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00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7,5 </a:t>
            </a:r>
            <a:r>
              <a:rPr lang="ru-RU" sz="1300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флаконов суспензий.</a:t>
            </a:r>
            <a:r>
              <a:rPr lang="ru-RU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2400"/>
              </a:spcBef>
            </a:pPr>
            <a:endParaRPr lang="ru-RU" sz="1600" dirty="0" smtClean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400" dirty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одержимое 25"/>
          <p:cNvSpPr txBox="1">
            <a:spLocks/>
          </p:cNvSpPr>
          <p:nvPr/>
        </p:nvSpPr>
        <p:spPr>
          <a:xfrm>
            <a:off x="272480" y="1525208"/>
            <a:ext cx="6479231" cy="3979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b="1" dirty="0" smtClean="0">
                <a:solidFill>
                  <a:srgbClr val="1755A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Уникальные технологические особенности производства:</a:t>
            </a:r>
            <a:endParaRPr lang="ru-RU" sz="1400" b="1" dirty="0">
              <a:solidFill>
                <a:srgbClr val="1755A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1400" dirty="0" smtClean="0">
                <a:solidFill>
                  <a:srgbClr val="1755A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Полный </a:t>
            </a:r>
            <a:r>
              <a:rPr lang="ru-RU" sz="1400" dirty="0">
                <a:solidFill>
                  <a:srgbClr val="1755A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производственный цикл любых видов антибиотиков в отдельно стоящих </a:t>
            </a:r>
            <a:r>
              <a:rPr lang="ru-RU" sz="1400" dirty="0" smtClean="0">
                <a:solidFill>
                  <a:srgbClr val="1755A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цехах в </a:t>
            </a:r>
            <a:r>
              <a:rPr lang="ru-RU" sz="1400" dirty="0">
                <a:solidFill>
                  <a:srgbClr val="1755A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соответствии со стандартами </a:t>
            </a:r>
            <a:r>
              <a:rPr lang="en-US" sz="1400" dirty="0">
                <a:solidFill>
                  <a:srgbClr val="1755A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GMP </a:t>
            </a:r>
            <a:r>
              <a:rPr lang="ru-RU" sz="1400" dirty="0" smtClean="0">
                <a:solidFill>
                  <a:srgbClr val="1755A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Евросоюза; </a:t>
            </a:r>
            <a:endParaRPr lang="ru-RU" sz="1400" dirty="0">
              <a:solidFill>
                <a:srgbClr val="1755A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1400" dirty="0" err="1" smtClean="0">
                <a:solidFill>
                  <a:srgbClr val="1755A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Трансформируемость</a:t>
            </a:r>
            <a:r>
              <a:rPr lang="ru-RU" sz="1400" dirty="0" smtClean="0">
                <a:solidFill>
                  <a:srgbClr val="1755A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специализированных цехов под технологические </a:t>
            </a:r>
            <a:r>
              <a:rPr lang="ru-RU" sz="1400" dirty="0">
                <a:solidFill>
                  <a:srgbClr val="1755A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 заказчика контрактного </a:t>
            </a:r>
            <a:r>
              <a:rPr lang="ru-RU" sz="1400" dirty="0" smtClean="0">
                <a:solidFill>
                  <a:srgbClr val="1755A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производства; </a:t>
            </a:r>
            <a:endParaRPr lang="ru-RU" sz="1400" dirty="0">
              <a:solidFill>
                <a:srgbClr val="1755A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1400" dirty="0">
                <a:solidFill>
                  <a:srgbClr val="1755A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</a:t>
            </a:r>
            <a:r>
              <a:rPr lang="ru-RU" sz="1400" dirty="0" smtClean="0">
                <a:solidFill>
                  <a:srgbClr val="1755A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аличие </a:t>
            </a:r>
            <a:r>
              <a:rPr lang="ru-RU" sz="1400" dirty="0">
                <a:solidFill>
                  <a:srgbClr val="1755A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оборудования и лицензия на производство ЛС в </a:t>
            </a:r>
            <a:r>
              <a:rPr lang="ru-RU" sz="1400" dirty="0" smtClean="0">
                <a:solidFill>
                  <a:srgbClr val="1755A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13-ти </a:t>
            </a:r>
            <a:r>
              <a:rPr lang="ru-RU" sz="1400" dirty="0">
                <a:solidFill>
                  <a:srgbClr val="1755A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лекарственных </a:t>
            </a:r>
            <a:r>
              <a:rPr lang="ru-RU" sz="1400" dirty="0" smtClean="0">
                <a:solidFill>
                  <a:srgbClr val="1755A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формах;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1400" dirty="0" smtClean="0">
                <a:solidFill>
                  <a:srgbClr val="1755A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Собственный </a:t>
            </a:r>
            <a:r>
              <a:rPr lang="ru-RU" sz="1400" dirty="0">
                <a:solidFill>
                  <a:srgbClr val="1755A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R&amp;D </a:t>
            </a:r>
            <a:r>
              <a:rPr lang="ru-RU" sz="1400" dirty="0" smtClean="0">
                <a:solidFill>
                  <a:srgbClr val="1755A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сектор - научно-исследовательская и аналитическая лаборатории, опытно-экспериментальный </a:t>
            </a:r>
            <a:r>
              <a:rPr lang="ru-RU" sz="1400" dirty="0">
                <a:solidFill>
                  <a:srgbClr val="1755A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цех с рядом уникальных технологических </a:t>
            </a:r>
            <a:r>
              <a:rPr lang="ru-RU" sz="1400" dirty="0" smtClean="0">
                <a:solidFill>
                  <a:srgbClr val="1755A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преимуществ;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1400" dirty="0" smtClean="0">
                <a:solidFill>
                  <a:srgbClr val="1755A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Цех по производству малотоннажных партий фармацевтических субстанций в г. Черноголовка</a:t>
            </a:r>
            <a:r>
              <a:rPr lang="ru-RU" sz="1400" dirty="0">
                <a:solidFill>
                  <a:srgbClr val="1755A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1755A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sz="1400" dirty="0">
                <a:solidFill>
                  <a:srgbClr val="1755A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базе Института проблем химической физики </a:t>
            </a:r>
            <a:r>
              <a:rPr lang="ru-RU" sz="1400" dirty="0" smtClean="0">
                <a:solidFill>
                  <a:srgbClr val="1755A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РАН. </a:t>
            </a:r>
          </a:p>
          <a:p>
            <a:endParaRPr lang="ru-RU" sz="1400" dirty="0">
              <a:solidFill>
                <a:srgbClr val="1755A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112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711" y="4317045"/>
            <a:ext cx="2980987" cy="19683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988" y="1613738"/>
            <a:ext cx="2994537" cy="19963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637" y="5570302"/>
            <a:ext cx="2614836" cy="8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488" y="1052736"/>
            <a:ext cx="9273480" cy="567462"/>
          </a:xfrm>
          <a:prstGeom prst="rect">
            <a:avLst/>
          </a:prstGeom>
          <a:noFill/>
        </p:spPr>
        <p:txBody>
          <a:bodyPr wrap="square" lIns="74294" tIns="37147" rIns="74294" bIns="37147" rtlCol="0">
            <a:spAutoFit/>
          </a:bodyPr>
          <a:lstStyle/>
          <a:p>
            <a:pPr algn="ctr"/>
            <a:r>
              <a:rPr lang="ru-RU" sz="3200" b="1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продуктового портфеля до 2020 г. 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020859"/>
              </p:ext>
            </p:extLst>
          </p:nvPr>
        </p:nvGraphicFramePr>
        <p:xfrm>
          <a:off x="0" y="2902442"/>
          <a:ext cx="5245533" cy="347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295006"/>
              </p:ext>
            </p:extLst>
          </p:nvPr>
        </p:nvGraphicFramePr>
        <p:xfrm>
          <a:off x="4900241" y="2902440"/>
          <a:ext cx="5005759" cy="3694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617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04" y="548680"/>
            <a:ext cx="8915400" cy="108012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Регулирующее законодательство: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5300" y="1988840"/>
            <a:ext cx="8915400" cy="4137326"/>
          </a:xfrm>
        </p:spPr>
        <p:txBody>
          <a:bodyPr/>
          <a:lstStyle/>
          <a:p>
            <a:r>
              <a:rPr lang="ru-RU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Липецкой области «О промышленной политике в Липецкой области</a:t>
            </a:r>
            <a:r>
              <a:rPr lang="ru-RU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от 14.06.2001 №144-ОЗ</a:t>
            </a:r>
            <a:endParaRPr lang="ru-RU" dirty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0" y="4433236"/>
            <a:ext cx="2859088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7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755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1755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1755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Кластер Липецкой области*: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Объединение хозяйствующих субъектов в сфере производства, науки, образования, услуг, иных видов деятельности, имеющих под собой любые формы хозяйственных взаимосвязей.</a:t>
            </a:r>
          </a:p>
          <a:p>
            <a:pPr marL="0" indent="0">
              <a:buNone/>
            </a:pPr>
            <a:endParaRPr lang="ru-RU" dirty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ст.1 «О промышленной политике </a:t>
            </a:r>
            <a:endParaRPr lang="ru-RU" sz="1800" dirty="0" smtClean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Липецкой области» </a:t>
            </a:r>
            <a:endParaRPr lang="ru-RU" sz="1800" dirty="0" smtClean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800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14.06.2001 №144-ОЗ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12" y="3933056"/>
            <a:ext cx="343217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4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04" y="692696"/>
            <a:ext cx="89154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государственной поддержки участников кластера: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072020"/>
              </p:ext>
            </p:extLst>
          </p:nvPr>
        </p:nvGraphicFramePr>
        <p:xfrm>
          <a:off x="495300" y="1988840"/>
          <a:ext cx="5537820" cy="4137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2708920"/>
            <a:ext cx="3384376" cy="293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7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52229670"/>
              </p:ext>
            </p:extLst>
          </p:nvPr>
        </p:nvGraphicFramePr>
        <p:xfrm>
          <a:off x="200472" y="1268760"/>
          <a:ext cx="61206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232920" y="476672"/>
            <a:ext cx="4968552" cy="63976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Биофармацевтический </a:t>
            </a:r>
            <a:r>
              <a:rPr lang="ru-RU" sz="2000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 </a:t>
            </a:r>
            <a:endParaRPr lang="ru-RU" sz="20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249144" y="3284984"/>
            <a:ext cx="3168352" cy="3054325"/>
          </a:xfrm>
        </p:spPr>
        <p:txBody>
          <a:bodyPr/>
          <a:lstStyle/>
          <a:p>
            <a:pPr marL="0" indent="0" algn="r">
              <a:buNone/>
            </a:pPr>
            <a:r>
              <a:rPr lang="ru-RU" sz="2000" b="1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Биофармацевтический </a:t>
            </a:r>
            <a:r>
              <a:rPr lang="ru-RU" sz="2000" b="1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 </a:t>
            </a:r>
          </a:p>
          <a:p>
            <a:pPr marL="0" indent="0" algn="r">
              <a:buNone/>
            </a:pPr>
            <a:r>
              <a:rPr lang="ru-RU" sz="2000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наиболее эффективной формой интеграции для </a:t>
            </a:r>
            <a:r>
              <a:rPr lang="ru-RU" sz="2000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создания </a:t>
            </a:r>
            <a:r>
              <a:rPr lang="ru-RU" sz="2000" b="1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инновационных </a:t>
            </a:r>
            <a:r>
              <a:rPr lang="ru-RU" sz="1800" b="1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продуктов</a:t>
            </a:r>
            <a:r>
              <a:rPr lang="ru-RU" sz="1800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7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</a:t>
            </a:r>
            <a:r>
              <a:rPr lang="ru-RU" sz="3200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создания </a:t>
            </a:r>
            <a:r>
              <a:rPr lang="ru-RU" sz="3200" dirty="0" err="1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фармкластера</a:t>
            </a:r>
            <a:r>
              <a:rPr lang="ru-RU" sz="3200" dirty="0" smtClean="0">
                <a:solidFill>
                  <a:srgbClr val="175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dirty="0">
              <a:solidFill>
                <a:srgbClr val="1755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628229"/>
              </p:ext>
            </p:extLst>
          </p:nvPr>
        </p:nvGraphicFramePr>
        <p:xfrm>
          <a:off x="488504" y="1556792"/>
          <a:ext cx="8124323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1" name="Picture 3" descr="C:\Users\Сергей\Desktop\zeli sait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0" y="4797152"/>
            <a:ext cx="288032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666</Words>
  <Application>Microsoft Office PowerPoint</Application>
  <PresentationFormat>Лист A4 (210x297 мм)</PresentationFormat>
  <Paragraphs>112</Paragraphs>
  <Slides>15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1_Тема Office</vt:lpstr>
      <vt:lpstr>Презентация PowerPoint</vt:lpstr>
      <vt:lpstr>Презентация PowerPoint</vt:lpstr>
      <vt:lpstr>Производственные мощности ЗАО «Рафарма»</vt:lpstr>
      <vt:lpstr>Презентация PowerPoint</vt:lpstr>
      <vt:lpstr>Регулирующее законодательство:</vt:lpstr>
      <vt:lpstr> Кластер Липецкой области*: </vt:lpstr>
      <vt:lpstr>Виды государственной поддержки участников кластера:</vt:lpstr>
      <vt:lpstr>  </vt:lpstr>
      <vt:lpstr>Цели создания фармкластера:</vt:lpstr>
      <vt:lpstr>Цели создания фармкластера:</vt:lpstr>
      <vt:lpstr>Биофармацевтические кластеры  в РФ:</vt:lpstr>
      <vt:lpstr>Основные проблемы развития биофармацевтических кластеров:</vt:lpstr>
      <vt:lpstr>Миссия ЗАО «Рафарма» как якорного предприятия биофармацевтического кластера</vt:lpstr>
      <vt:lpstr>Направления развития биофармацевтического кластера на мощностях ЗАО «Рафарма»: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Управление инвестиций</cp:lastModifiedBy>
  <cp:revision>103</cp:revision>
  <cp:lastPrinted>2014-09-23T06:28:26Z</cp:lastPrinted>
  <dcterms:created xsi:type="dcterms:W3CDTF">2014-09-18T10:06:45Z</dcterms:created>
  <dcterms:modified xsi:type="dcterms:W3CDTF">2014-12-10T07:37:38Z</dcterms:modified>
</cp:coreProperties>
</file>